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1"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91" r:id="rId16"/>
    <p:sldId id="270" r:id="rId17"/>
    <p:sldId id="271" r:id="rId18"/>
    <p:sldId id="272" r:id="rId19"/>
    <p:sldId id="273" r:id="rId20"/>
    <p:sldId id="287" r:id="rId21"/>
    <p:sldId id="274" r:id="rId22"/>
    <p:sldId id="289" r:id="rId23"/>
    <p:sldId id="284" r:id="rId24"/>
    <p:sldId id="276" r:id="rId25"/>
    <p:sldId id="290" r:id="rId26"/>
    <p:sldId id="277" r:id="rId27"/>
    <p:sldId id="278" r:id="rId28"/>
    <p:sldId id="27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FAC7B2A-62AE-47BB-888A-77A2081D8A60}" type="datetimeFigureOut">
              <a:rPr lang="zh-CN" altLang="en-US" smtClean="0"/>
              <a:t>2018/6/8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241881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FAC7B2A-62AE-47BB-888A-77A2081D8A60}" type="datetimeFigureOut">
              <a:rPr lang="zh-CN" altLang="en-US" smtClean="0"/>
              <a:t>2018/6/8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2373669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FAC7B2A-62AE-47BB-888A-77A2081D8A60}" type="datetimeFigureOut">
              <a:rPr lang="zh-CN" altLang="en-US" smtClean="0"/>
              <a:t>2018/6/8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1890437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FAC7B2A-62AE-47BB-888A-77A2081D8A60}" type="datetimeFigureOut">
              <a:rPr lang="zh-CN" altLang="en-US" smtClean="0"/>
              <a:t>2018/6/8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3375261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FAC7B2A-62AE-47BB-888A-77A2081D8A60}" type="datetimeFigureOut">
              <a:rPr lang="zh-CN" altLang="en-US" smtClean="0"/>
              <a:t>2018/6/8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3248242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Date Placeholder 7"/>
          <p:cNvSpPr>
            <a:spLocks noGrp="1"/>
          </p:cNvSpPr>
          <p:nvPr>
            <p:ph type="dt" sz="half" idx="10"/>
          </p:nvPr>
        </p:nvSpPr>
        <p:spPr/>
        <p:txBody>
          <a:bodyPr/>
          <a:lstStyle/>
          <a:p>
            <a:fld id="{FFAC7B2A-62AE-47BB-888A-77A2081D8A60}" type="datetimeFigureOut">
              <a:rPr lang="zh-CN" altLang="en-US" smtClean="0"/>
              <a:t>2018/6/8</a:t>
            </a:fld>
            <a:endParaRPr lang="zh-CN" altLang="en-US"/>
          </a:p>
        </p:txBody>
      </p:sp>
      <p:sp>
        <p:nvSpPr>
          <p:cNvPr id="9" name="Footer Placeholder 8"/>
          <p:cNvSpPr>
            <a:spLocks noGrp="1"/>
          </p:cNvSpPr>
          <p:nvPr>
            <p:ph type="ftr" sz="quarter" idx="11"/>
          </p:nvPr>
        </p:nvSpPr>
        <p:spPr/>
        <p:txBody>
          <a:bodyPr/>
          <a:lstStyle/>
          <a:p>
            <a:endParaRPr lang="zh-CN" altLang="en-US"/>
          </a:p>
        </p:txBody>
      </p:sp>
      <p:sp>
        <p:nvSpPr>
          <p:cNvPr id="10" name="Slide Number Placeholder 9"/>
          <p:cNvSpPr>
            <a:spLocks noGrp="1"/>
          </p:cNvSpPr>
          <p:nvPr>
            <p:ph type="sldNum" sz="quarter" idx="12"/>
          </p:nvPr>
        </p:nvSpPr>
        <p:spPr/>
        <p:txBody>
          <a:body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3568921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2" name="Date Placeholder 1"/>
          <p:cNvSpPr>
            <a:spLocks noGrp="1"/>
          </p:cNvSpPr>
          <p:nvPr>
            <p:ph type="dt" sz="half" idx="10"/>
          </p:nvPr>
        </p:nvSpPr>
        <p:spPr/>
        <p:txBody>
          <a:bodyPr/>
          <a:lstStyle/>
          <a:p>
            <a:fld id="{FFAC7B2A-62AE-47BB-888A-77A2081D8A60}" type="datetimeFigureOut">
              <a:rPr lang="zh-CN" altLang="en-US" smtClean="0"/>
              <a:t>2018/6/8</a:t>
            </a:fld>
            <a:endParaRPr lang="zh-CN" altLang="en-US"/>
          </a:p>
        </p:txBody>
      </p:sp>
      <p:sp>
        <p:nvSpPr>
          <p:cNvPr id="11" name="Footer Placeholder 10"/>
          <p:cNvSpPr>
            <a:spLocks noGrp="1"/>
          </p:cNvSpPr>
          <p:nvPr>
            <p:ph type="ftr" sz="quarter" idx="11"/>
          </p:nvPr>
        </p:nvSpPr>
        <p:spPr/>
        <p:txBody>
          <a:bodyPr/>
          <a:lstStyle/>
          <a:p>
            <a:endParaRPr lang="zh-CN" altLang="en-US"/>
          </a:p>
        </p:txBody>
      </p:sp>
      <p:sp>
        <p:nvSpPr>
          <p:cNvPr id="12" name="Slide Number Placeholder 11"/>
          <p:cNvSpPr>
            <a:spLocks noGrp="1"/>
          </p:cNvSpPr>
          <p:nvPr>
            <p:ph type="sldNum" sz="quarter" idx="12"/>
          </p:nvPr>
        </p:nvSpPr>
        <p:spPr/>
        <p:txBody>
          <a:body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3569332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2" name="Date Placeholder 1"/>
          <p:cNvSpPr>
            <a:spLocks noGrp="1"/>
          </p:cNvSpPr>
          <p:nvPr>
            <p:ph type="dt" sz="half" idx="10"/>
          </p:nvPr>
        </p:nvSpPr>
        <p:spPr/>
        <p:txBody>
          <a:bodyPr/>
          <a:lstStyle/>
          <a:p>
            <a:fld id="{FFAC7B2A-62AE-47BB-888A-77A2081D8A60}" type="datetimeFigureOut">
              <a:rPr lang="zh-CN" altLang="en-US" smtClean="0"/>
              <a:t>2018/6/8</a:t>
            </a:fld>
            <a:endParaRPr lang="zh-CN" altLang="en-US"/>
          </a:p>
        </p:txBody>
      </p:sp>
      <p:sp>
        <p:nvSpPr>
          <p:cNvPr id="7" name="Footer Placeholder 6"/>
          <p:cNvSpPr>
            <a:spLocks noGrp="1"/>
          </p:cNvSpPr>
          <p:nvPr>
            <p:ph type="ftr" sz="quarter" idx="11"/>
          </p:nvPr>
        </p:nvSpPr>
        <p:spPr/>
        <p:txBody>
          <a:bodyPr/>
          <a:lstStyle/>
          <a:p>
            <a:endParaRPr lang="zh-CN" altLang="en-US"/>
          </a:p>
        </p:txBody>
      </p:sp>
      <p:sp>
        <p:nvSpPr>
          <p:cNvPr id="8" name="Slide Number Placeholder 7"/>
          <p:cNvSpPr>
            <a:spLocks noGrp="1"/>
          </p:cNvSpPr>
          <p:nvPr>
            <p:ph type="sldNum" sz="quarter" idx="12"/>
          </p:nvPr>
        </p:nvSpPr>
        <p:spPr/>
        <p:txBody>
          <a:body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279219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FAC7B2A-62AE-47BB-888A-77A2081D8A60}" type="datetimeFigureOut">
              <a:rPr lang="zh-CN" altLang="en-US" smtClean="0"/>
              <a:t>2018/6/8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23585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8" name="Date Placeholder 7"/>
          <p:cNvSpPr>
            <a:spLocks noGrp="1"/>
          </p:cNvSpPr>
          <p:nvPr>
            <p:ph type="dt" sz="half" idx="10"/>
          </p:nvPr>
        </p:nvSpPr>
        <p:spPr/>
        <p:txBody>
          <a:bodyPr/>
          <a:lstStyle/>
          <a:p>
            <a:fld id="{FFAC7B2A-62AE-47BB-888A-77A2081D8A60}" type="datetimeFigureOut">
              <a:rPr lang="zh-CN" altLang="en-US" smtClean="0"/>
              <a:t>2018/6/8</a:t>
            </a:fld>
            <a:endParaRPr lang="zh-CN" altLang="en-US"/>
          </a:p>
        </p:txBody>
      </p:sp>
      <p:sp>
        <p:nvSpPr>
          <p:cNvPr id="9" name="Footer Placeholder 8"/>
          <p:cNvSpPr>
            <a:spLocks noGrp="1"/>
          </p:cNvSpPr>
          <p:nvPr>
            <p:ph type="ftr" sz="quarter" idx="11"/>
          </p:nvPr>
        </p:nvSpPr>
        <p:spPr/>
        <p:txBody>
          <a:bodyPr/>
          <a:lstStyle/>
          <a:p>
            <a:endParaRPr lang="zh-CN" altLang="en-US"/>
          </a:p>
        </p:txBody>
      </p:sp>
      <p:sp>
        <p:nvSpPr>
          <p:cNvPr id="10" name="Slide Number Placeholder 9"/>
          <p:cNvSpPr>
            <a:spLocks noGrp="1"/>
          </p:cNvSpPr>
          <p:nvPr>
            <p:ph type="sldNum" sz="quarter" idx="12"/>
          </p:nvPr>
        </p:nvSpPr>
        <p:spPr/>
        <p:txBody>
          <a:body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2167200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8" name="Date Placeholder 7"/>
          <p:cNvSpPr>
            <a:spLocks noGrp="1"/>
          </p:cNvSpPr>
          <p:nvPr>
            <p:ph type="dt" sz="half" idx="10"/>
          </p:nvPr>
        </p:nvSpPr>
        <p:spPr/>
        <p:txBody>
          <a:bodyPr/>
          <a:lstStyle/>
          <a:p>
            <a:fld id="{FFAC7B2A-62AE-47BB-888A-77A2081D8A60}" type="datetimeFigureOut">
              <a:rPr lang="zh-CN" altLang="en-US" smtClean="0"/>
              <a:t>2018/6/8</a:t>
            </a:fld>
            <a:endParaRPr lang="zh-CN" altLang="en-US"/>
          </a:p>
        </p:txBody>
      </p:sp>
      <p:sp>
        <p:nvSpPr>
          <p:cNvPr id="9" name="Footer Placeholder 8"/>
          <p:cNvSpPr>
            <a:spLocks noGrp="1"/>
          </p:cNvSpPr>
          <p:nvPr>
            <p:ph type="ftr" sz="quarter" idx="11"/>
          </p:nvPr>
        </p:nvSpPr>
        <p:spPr>
          <a:xfrm>
            <a:off x="3499101" y="6356350"/>
            <a:ext cx="5911517" cy="365125"/>
          </a:xfrm>
        </p:spPr>
        <p:txBody>
          <a:bodyPr/>
          <a:lstStyle/>
          <a:p>
            <a:endParaRPr lang="zh-CN" altLang="en-US"/>
          </a:p>
        </p:txBody>
      </p:sp>
      <p:sp>
        <p:nvSpPr>
          <p:cNvPr id="10" name="Slide Number Placeholder 9"/>
          <p:cNvSpPr>
            <a:spLocks noGrp="1"/>
          </p:cNvSpPr>
          <p:nvPr>
            <p:ph type="sldNum" sz="quarter" idx="12"/>
          </p:nvPr>
        </p:nvSpPr>
        <p:spPr/>
        <p:txBody>
          <a:body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551971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FFAC7B2A-62AE-47BB-888A-77A2081D8A60}" type="datetimeFigureOut">
              <a:rPr lang="zh-CN" altLang="en-US" smtClean="0"/>
              <a:t>2018/6/8</a:t>
            </a:fld>
            <a:endParaRPr lang="zh-CN" alt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zh-CN" alt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A4C57859-56F6-4C59-8FD1-A662D06A25A6}" type="slidenum">
              <a:rPr lang="zh-CN" altLang="en-US" smtClean="0"/>
              <a:t>‹#›</a:t>
            </a:fld>
            <a:endParaRPr lang="zh-CN" altLang="en-US"/>
          </a:p>
        </p:txBody>
      </p:sp>
    </p:spTree>
    <p:extLst>
      <p:ext uri="{BB962C8B-B14F-4D97-AF65-F5344CB8AC3E}">
        <p14:creationId xmlns:p14="http://schemas.microsoft.com/office/powerpoint/2010/main" val="2420749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C261864D-2F06-4BAD-9215-5BCFDE060344}"/>
              </a:ext>
            </a:extLst>
          </p:cNvPr>
          <p:cNvSpPr txBox="1"/>
          <p:nvPr/>
        </p:nvSpPr>
        <p:spPr>
          <a:xfrm>
            <a:off x="9254005" y="3429000"/>
            <a:ext cx="3080668" cy="1938992"/>
          </a:xfrm>
          <a:prstGeom prst="rect">
            <a:avLst/>
          </a:prstGeom>
          <a:noFill/>
          <a:ln w="9525">
            <a:noFill/>
            <a:miter/>
          </a:ln>
        </p:spPr>
        <p:txBody>
          <a:bodyPr wrap="square" anchor="t">
            <a:spAutoFit/>
            <a:scene3d>
              <a:camera prst="orthographicFront"/>
              <a:lightRig rig="soft" dir="t">
                <a:rot lat="0" lon="0" rev="15600000"/>
              </a:lightRig>
            </a:scene3d>
            <a:sp3d extrusionH="57150" prstMaterial="softEdge">
              <a:bevelT w="25400" h="38100"/>
            </a:sp3d>
          </a:bodyPr>
          <a:lstStyle/>
          <a:p>
            <a:pPr lvl="0"/>
            <a:r>
              <a:rPr lang="zh-CN" altLang="en-US" sz="2000" b="1" spc="-100" dirty="0">
                <a:latin typeface="+mn-ea"/>
                <a:cs typeface="+mj-cs"/>
              </a:rPr>
              <a:t>专   业        软件工程</a:t>
            </a:r>
            <a:endParaRPr lang="en-US" altLang="zh-CN" sz="2000" b="1" spc="-100" dirty="0">
              <a:latin typeface="+mn-ea"/>
              <a:cs typeface="+mj-cs"/>
            </a:endParaRPr>
          </a:p>
          <a:p>
            <a:pPr lvl="0"/>
            <a:r>
              <a:rPr lang="zh-CN" altLang="en-US" sz="2000" b="1" spc="-100" dirty="0">
                <a:latin typeface="+mn-ea"/>
                <a:cs typeface="+mj-cs"/>
              </a:rPr>
              <a:t>学   号        </a:t>
            </a:r>
            <a:r>
              <a:rPr lang="en-US" altLang="zh-CN" sz="2000" b="1" spc="-100" dirty="0">
                <a:latin typeface="+mn-ea"/>
                <a:cs typeface="+mj-cs"/>
              </a:rPr>
              <a:t>16721600</a:t>
            </a:r>
          </a:p>
          <a:p>
            <a:pPr lvl="0"/>
            <a:r>
              <a:rPr lang="zh-CN" altLang="en-US" sz="2000" b="1" spc="-100" dirty="0">
                <a:latin typeface="+mn-ea"/>
                <a:cs typeface="+mj-cs"/>
              </a:rPr>
              <a:t>姓   名        王文斌                  </a:t>
            </a:r>
          </a:p>
          <a:p>
            <a:pPr lvl="0"/>
            <a:r>
              <a:rPr lang="zh-CN" altLang="en-US" sz="2000" b="1" spc="-100" dirty="0">
                <a:latin typeface="+mn-ea"/>
                <a:cs typeface="+mj-cs"/>
              </a:rPr>
              <a:t>导</a:t>
            </a:r>
            <a:r>
              <a:rPr lang="en-US" altLang="zh-CN" sz="2000" b="1" spc="-100" dirty="0">
                <a:latin typeface="+mn-ea"/>
                <a:cs typeface="+mj-cs"/>
              </a:rPr>
              <a:t>	 </a:t>
            </a:r>
            <a:r>
              <a:rPr lang="zh-CN" altLang="en-US" sz="2000" b="1" spc="-100" dirty="0">
                <a:latin typeface="+mn-ea"/>
                <a:cs typeface="+mj-cs"/>
              </a:rPr>
              <a:t>师        王宜敏</a:t>
            </a:r>
            <a:endParaRPr lang="en-US" altLang="zh-CN" sz="2000" b="1" spc="-100" dirty="0">
              <a:latin typeface="+mn-ea"/>
              <a:cs typeface="+mj-cs"/>
            </a:endParaRPr>
          </a:p>
          <a:p>
            <a:pPr lvl="0"/>
            <a:endParaRPr lang="zh-CN" altLang="en-US" sz="2000" b="1" spc="-100" dirty="0">
              <a:latin typeface="+mn-ea"/>
              <a:cs typeface="+mj-cs"/>
            </a:endParaRPr>
          </a:p>
          <a:p>
            <a:pPr lvl="0"/>
            <a:r>
              <a:rPr lang="en-US" altLang="zh-CN" sz="2000" b="1" spc="-100" dirty="0">
                <a:latin typeface="+mn-ea"/>
                <a:cs typeface="+mj-cs"/>
              </a:rPr>
              <a:t>			</a:t>
            </a:r>
            <a:r>
              <a:rPr lang="zh-CN" altLang="en-US" sz="2000" b="1" spc="-100" dirty="0">
                <a:latin typeface="+mn-ea"/>
                <a:cs typeface="+mj-cs"/>
              </a:rPr>
              <a:t>201</a:t>
            </a:r>
            <a:r>
              <a:rPr lang="en-US" altLang="zh-CN" sz="2000" b="1" spc="-100" dirty="0">
                <a:latin typeface="+mn-ea"/>
                <a:cs typeface="+mj-cs"/>
              </a:rPr>
              <a:t>8</a:t>
            </a:r>
            <a:r>
              <a:rPr lang="zh-CN" altLang="en-US" sz="2000" b="1" spc="-100" dirty="0">
                <a:latin typeface="+mn-ea"/>
                <a:cs typeface="+mj-cs"/>
              </a:rPr>
              <a:t>年</a:t>
            </a:r>
            <a:r>
              <a:rPr lang="en-US" altLang="zh-CN" sz="2000" b="1" spc="-100" dirty="0">
                <a:latin typeface="+mn-ea"/>
                <a:cs typeface="+mj-cs"/>
              </a:rPr>
              <a:t>6</a:t>
            </a:r>
            <a:r>
              <a:rPr lang="zh-CN" altLang="en-US" sz="2000" b="1" spc="-100" dirty="0">
                <a:latin typeface="+mn-ea"/>
                <a:cs typeface="+mj-cs"/>
              </a:rPr>
              <a:t>月</a:t>
            </a:r>
            <a:r>
              <a:rPr lang="en-US" altLang="zh-CN" sz="2000" b="1" spc="-100" dirty="0">
                <a:latin typeface="+mn-ea"/>
                <a:cs typeface="+mj-cs"/>
              </a:rPr>
              <a:t>8</a:t>
            </a:r>
            <a:r>
              <a:rPr lang="zh-CN" altLang="en-US" sz="2000" b="1" spc="-100" dirty="0">
                <a:latin typeface="+mn-ea"/>
                <a:cs typeface="+mj-cs"/>
              </a:rPr>
              <a:t>日</a:t>
            </a:r>
          </a:p>
        </p:txBody>
      </p:sp>
      <p:sp>
        <p:nvSpPr>
          <p:cNvPr id="5" name="标题 1">
            <a:extLst>
              <a:ext uri="{FF2B5EF4-FFF2-40B4-BE49-F238E27FC236}">
                <a16:creationId xmlns:a16="http://schemas.microsoft.com/office/drawing/2014/main" id="{7D822D3D-7723-4438-BCF7-93A8B4F0BD59}"/>
              </a:ext>
            </a:extLst>
          </p:cNvPr>
          <p:cNvSpPr txBox="1">
            <a:spLocks/>
          </p:cNvSpPr>
          <p:nvPr/>
        </p:nvSpPr>
        <p:spPr>
          <a:xfrm>
            <a:off x="606427" y="1788368"/>
            <a:ext cx="7828446" cy="26623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900" kern="1200" spc="-100" baseline="0">
                <a:solidFill>
                  <a:srgbClr val="FFFFFF"/>
                </a:solidFill>
                <a:latin typeface="+mj-lt"/>
                <a:ea typeface="+mj-ea"/>
                <a:cs typeface="+mj-cs"/>
              </a:defRPr>
            </a:lvl1pPr>
          </a:lstStyle>
          <a:p>
            <a:pPr algn="ctr"/>
            <a:r>
              <a:rPr lang="zh-CN" altLang="en-US" dirty="0"/>
              <a:t>脑神经图像数据的</a:t>
            </a:r>
            <a:endParaRPr lang="en-US" altLang="zh-CN" dirty="0"/>
          </a:p>
          <a:p>
            <a:pPr algn="ctr"/>
            <a:r>
              <a:rPr lang="zh-CN" altLang="en-US" dirty="0"/>
              <a:t>可视分 析与交互处理</a:t>
            </a:r>
          </a:p>
        </p:txBody>
      </p:sp>
      <p:pic>
        <p:nvPicPr>
          <p:cNvPr id="8" name="图片 7">
            <a:extLst>
              <a:ext uri="{FF2B5EF4-FFF2-40B4-BE49-F238E27FC236}">
                <a16:creationId xmlns:a16="http://schemas.microsoft.com/office/drawing/2014/main" id="{D5A54B8D-DC89-4435-9287-33A6B9530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Tree>
    <p:extLst>
      <p:ext uri="{BB962C8B-B14F-4D97-AF65-F5344CB8AC3E}">
        <p14:creationId xmlns:p14="http://schemas.microsoft.com/office/powerpoint/2010/main" val="1052487753"/>
      </p:ext>
    </p:extLst>
  </p:cSld>
  <p:clrMapOvr>
    <a:masterClrMapping/>
  </p:clrMapOvr>
  <mc:AlternateContent xmlns:mc="http://schemas.openxmlformats.org/markup-compatibility/2006" xmlns:p14="http://schemas.microsoft.com/office/powerpoint/2010/main">
    <mc:Choice Requires="p14">
      <p:transition spd="slow" p14:dur="2000" advTm="3605"/>
    </mc:Choice>
    <mc:Fallback xmlns="">
      <p:transition spd="slow" advTm="360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0FDC89-6056-4762-961E-3DD8E4D731C0}"/>
              </a:ext>
            </a:extLst>
          </p:cNvPr>
          <p:cNvSpPr>
            <a:spLocks noGrp="1"/>
          </p:cNvSpPr>
          <p:nvPr>
            <p:ph type="title"/>
          </p:nvPr>
        </p:nvSpPr>
        <p:spPr/>
        <p:txBody>
          <a:bodyPr>
            <a:normAutofit/>
          </a:bodyPr>
          <a:lstStyle/>
          <a:p>
            <a:r>
              <a:rPr lang="zh-CN" altLang="en-US" sz="4000" dirty="0"/>
              <a:t>基于虚拟现实的显示与交互系统</a:t>
            </a:r>
          </a:p>
        </p:txBody>
      </p:sp>
      <p:sp>
        <p:nvSpPr>
          <p:cNvPr id="3" name="内容占位符 2">
            <a:extLst>
              <a:ext uri="{FF2B5EF4-FFF2-40B4-BE49-F238E27FC236}">
                <a16:creationId xmlns:a16="http://schemas.microsoft.com/office/drawing/2014/main" id="{B09F6BA4-3C13-49AC-8F80-83C10CC578D9}"/>
              </a:ext>
            </a:extLst>
          </p:cNvPr>
          <p:cNvSpPr>
            <a:spLocks noGrp="1"/>
          </p:cNvSpPr>
          <p:nvPr>
            <p:ph idx="1"/>
          </p:nvPr>
        </p:nvSpPr>
        <p:spPr>
          <a:xfrm>
            <a:off x="3869268" y="864108"/>
            <a:ext cx="7315200" cy="5120640"/>
          </a:xfrm>
        </p:spPr>
        <p:txBody>
          <a:bodyPr/>
          <a:lstStyle/>
          <a:p>
            <a:pPr marL="0" indent="0">
              <a:buNone/>
            </a:pPr>
            <a:r>
              <a:rPr lang="zh-CN" altLang="en-US" sz="3600" dirty="0"/>
              <a:t>系统设计</a:t>
            </a:r>
            <a:endParaRPr lang="en-US" altLang="zh-CN" sz="3600" dirty="0"/>
          </a:p>
          <a:p>
            <a:endParaRPr lang="en-US" altLang="zh-CN" sz="4000" dirty="0"/>
          </a:p>
          <a:p>
            <a:endParaRPr lang="en-US" altLang="zh-CN" sz="4000" dirty="0"/>
          </a:p>
          <a:p>
            <a:pPr marL="3657600" lvl="8" indent="0">
              <a:buNone/>
            </a:pPr>
            <a:r>
              <a:rPr lang="zh-CN" altLang="en-US" sz="3600" dirty="0"/>
              <a:t>系统展示</a:t>
            </a:r>
          </a:p>
        </p:txBody>
      </p:sp>
      <p:pic>
        <p:nvPicPr>
          <p:cNvPr id="4" name="图片 3">
            <a:extLst>
              <a:ext uri="{FF2B5EF4-FFF2-40B4-BE49-F238E27FC236}">
                <a16:creationId xmlns:a16="http://schemas.microsoft.com/office/drawing/2014/main" id="{A1BED904-DA40-4B0F-BF9C-BC658FF84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21506" name="Picture 2" descr="âicon system designâçå¾çæç´¢ç»æ">
            <a:extLst>
              <a:ext uri="{FF2B5EF4-FFF2-40B4-BE49-F238E27FC236}">
                <a16:creationId xmlns:a16="http://schemas.microsoft.com/office/drawing/2014/main" id="{B762DB65-5805-4C88-AE43-129918E18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0718" y="709829"/>
            <a:ext cx="2251861" cy="2251861"/>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âicon VRâçå¾çæç´¢ç»æ">
            <a:extLst>
              <a:ext uri="{FF2B5EF4-FFF2-40B4-BE49-F238E27FC236}">
                <a16:creationId xmlns:a16="http://schemas.microsoft.com/office/drawing/2014/main" id="{B53A30A1-83E6-4C71-B0C6-12FD09E55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289" y="3424428"/>
            <a:ext cx="2863332" cy="2863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405487"/>
      </p:ext>
    </p:extLst>
  </p:cSld>
  <p:clrMapOvr>
    <a:masterClrMapping/>
  </p:clrMapOvr>
  <mc:AlternateContent xmlns:mc="http://schemas.openxmlformats.org/markup-compatibility/2006" xmlns:p14="http://schemas.microsoft.com/office/powerpoint/2010/main">
    <mc:Choice Requires="p14">
      <p:transition spd="slow" p14:dur="2000" advTm="1923"/>
    </mc:Choice>
    <mc:Fallback xmlns="">
      <p:transition spd="slow" advTm="192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DC40A0-0A71-4C5F-9A00-31991D091499}"/>
              </a:ext>
            </a:extLst>
          </p:cNvPr>
          <p:cNvSpPr>
            <a:spLocks noGrp="1"/>
          </p:cNvSpPr>
          <p:nvPr>
            <p:ph type="title"/>
          </p:nvPr>
        </p:nvSpPr>
        <p:spPr/>
        <p:txBody>
          <a:bodyPr/>
          <a:lstStyle/>
          <a:p>
            <a:r>
              <a:rPr lang="zh-CN" altLang="en-US" dirty="0"/>
              <a:t>系统设计目标</a:t>
            </a:r>
          </a:p>
        </p:txBody>
      </p:sp>
      <p:sp>
        <p:nvSpPr>
          <p:cNvPr id="3" name="内容占位符 2">
            <a:extLst>
              <a:ext uri="{FF2B5EF4-FFF2-40B4-BE49-F238E27FC236}">
                <a16:creationId xmlns:a16="http://schemas.microsoft.com/office/drawing/2014/main" id="{15B2BD14-02F8-4C8B-A775-C24D96E366C9}"/>
              </a:ext>
            </a:extLst>
          </p:cNvPr>
          <p:cNvSpPr>
            <a:spLocks noGrp="1"/>
          </p:cNvSpPr>
          <p:nvPr>
            <p:ph idx="1"/>
          </p:nvPr>
        </p:nvSpPr>
        <p:spPr>
          <a:xfrm>
            <a:off x="3869268" y="864108"/>
            <a:ext cx="7315200" cy="5120640"/>
          </a:xfrm>
        </p:spPr>
        <p:txBody>
          <a:bodyPr>
            <a:normAutofit/>
          </a:bodyPr>
          <a:lstStyle/>
          <a:p>
            <a:pPr marL="457200" indent="-457200">
              <a:buFont typeface="+mj-lt"/>
              <a:buAutoNum type="arabicPeriod"/>
            </a:pPr>
            <a:r>
              <a:rPr lang="zh-CN" altLang="en-US" dirty="0"/>
              <a:t>为 </a:t>
            </a:r>
            <a:r>
              <a:rPr lang="en-US" altLang="zh-CN" dirty="0"/>
              <a:t>Vaa</a:t>
            </a:r>
            <a:r>
              <a:rPr lang="en-US" altLang="zh-CN" dirty="0">
                <a:latin typeface="Bahnschrift" panose="020B0502040204020203" pitchFamily="34" charset="0"/>
              </a:rPr>
              <a:t>3D</a:t>
            </a:r>
            <a:r>
              <a:rPr lang="en-US" altLang="zh-CN" dirty="0"/>
              <a:t> </a:t>
            </a:r>
            <a:r>
              <a:rPr lang="zh-CN" altLang="en-US" dirty="0"/>
              <a:t>平台引入新型的显示方式。</a:t>
            </a:r>
            <a:endParaRPr lang="en-US" altLang="zh-CN" dirty="0"/>
          </a:p>
          <a:p>
            <a:pPr marL="457200" indent="-457200">
              <a:buFont typeface="+mj-lt"/>
              <a:buAutoNum type="arabicPeriod"/>
            </a:pPr>
            <a:endParaRPr lang="en-US" altLang="zh-CN" dirty="0"/>
          </a:p>
          <a:p>
            <a:pPr marL="457200" indent="-457200">
              <a:buFont typeface="+mj-lt"/>
              <a:buAutoNum type="arabicPeriod"/>
            </a:pPr>
            <a:r>
              <a:rPr lang="zh-CN" altLang="en-US" dirty="0"/>
              <a:t>在</a:t>
            </a:r>
            <a:r>
              <a:rPr lang="en-US" altLang="zh-CN" dirty="0"/>
              <a:t>VR</a:t>
            </a:r>
            <a:r>
              <a:rPr lang="zh-CN" altLang="en-US" dirty="0"/>
              <a:t>中直接对 </a:t>
            </a:r>
            <a:r>
              <a:rPr lang="en-US" altLang="zh-CN" dirty="0">
                <a:latin typeface="Bahnschrift" panose="020B0502040204020203" pitchFamily="34" charset="0"/>
              </a:rPr>
              <a:t>3D</a:t>
            </a:r>
            <a:r>
              <a:rPr lang="en-US" altLang="zh-CN" dirty="0"/>
              <a:t> </a:t>
            </a:r>
            <a:r>
              <a:rPr lang="zh-CN" altLang="en-US" dirty="0"/>
              <a:t>图像进行各种直观交互操作。</a:t>
            </a:r>
            <a:endParaRPr lang="en-US" altLang="zh-CN" dirty="0"/>
          </a:p>
          <a:p>
            <a:pPr marL="457200" indent="-457200">
              <a:buFont typeface="+mj-lt"/>
              <a:buAutoNum type="arabicPeriod"/>
            </a:pPr>
            <a:endParaRPr lang="en-US" altLang="zh-CN" dirty="0"/>
          </a:p>
          <a:p>
            <a:pPr marL="457200" indent="-457200">
              <a:buFont typeface="+mj-lt"/>
              <a:buAutoNum type="arabicPeriod"/>
            </a:pPr>
            <a:r>
              <a:rPr lang="zh-CN" altLang="en-US" dirty="0"/>
              <a:t>在</a:t>
            </a:r>
            <a:r>
              <a:rPr lang="en-US" altLang="zh-CN" dirty="0"/>
              <a:t>VR</a:t>
            </a:r>
            <a:r>
              <a:rPr lang="zh-CN" altLang="en-US" dirty="0"/>
              <a:t>中引入新型的交互方式。</a:t>
            </a:r>
          </a:p>
          <a:p>
            <a:endParaRPr lang="zh-CN" altLang="en-US" dirty="0"/>
          </a:p>
        </p:txBody>
      </p:sp>
      <p:pic>
        <p:nvPicPr>
          <p:cNvPr id="4" name="图片 3">
            <a:extLst>
              <a:ext uri="{FF2B5EF4-FFF2-40B4-BE49-F238E27FC236}">
                <a16:creationId xmlns:a16="http://schemas.microsoft.com/office/drawing/2014/main" id="{C6B4303E-F40F-4293-8313-F95685B6D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20484" name="Picture 4" descr="âdesign targetâçå¾çæç´¢ç»æ">
            <a:extLst>
              <a:ext uri="{FF2B5EF4-FFF2-40B4-BE49-F238E27FC236}">
                <a16:creationId xmlns:a16="http://schemas.microsoft.com/office/drawing/2014/main" id="{C6767DCE-1455-4AB5-9863-9984DAA12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9509" y="3315089"/>
            <a:ext cx="47625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458755"/>
      </p:ext>
    </p:extLst>
  </p:cSld>
  <p:clrMapOvr>
    <a:masterClrMapping/>
  </p:clrMapOvr>
  <mc:AlternateContent xmlns:mc="http://schemas.openxmlformats.org/markup-compatibility/2006" xmlns:p14="http://schemas.microsoft.com/office/powerpoint/2010/main">
    <mc:Choice Requires="p14">
      <p:transition spd="slow" p14:dur="2000" advTm="57225"/>
    </mc:Choice>
    <mc:Fallback xmlns="">
      <p:transition spd="slow" advTm="5722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5524E4-74FD-4AEC-B189-AD2417ED8A94}"/>
              </a:ext>
            </a:extLst>
          </p:cNvPr>
          <p:cNvSpPr>
            <a:spLocks noGrp="1"/>
          </p:cNvSpPr>
          <p:nvPr>
            <p:ph type="title"/>
          </p:nvPr>
        </p:nvSpPr>
        <p:spPr/>
        <p:txBody>
          <a:bodyPr/>
          <a:lstStyle/>
          <a:p>
            <a:r>
              <a:rPr lang="zh-CN" altLang="en-US" dirty="0"/>
              <a:t>系统设计架构</a:t>
            </a:r>
          </a:p>
        </p:txBody>
      </p:sp>
      <p:sp>
        <p:nvSpPr>
          <p:cNvPr id="5" name="文本占位符 4">
            <a:extLst>
              <a:ext uri="{FF2B5EF4-FFF2-40B4-BE49-F238E27FC236}">
                <a16:creationId xmlns:a16="http://schemas.microsoft.com/office/drawing/2014/main" id="{C96B3694-6B96-48A8-89E9-105258575788}"/>
              </a:ext>
            </a:extLst>
          </p:cNvPr>
          <p:cNvSpPr>
            <a:spLocks noGrp="1"/>
          </p:cNvSpPr>
          <p:nvPr>
            <p:ph type="body" sz="half" idx="2"/>
          </p:nvPr>
        </p:nvSpPr>
        <p:spPr/>
        <p:txBody>
          <a:bodyPr/>
          <a:lstStyle/>
          <a:p>
            <a:endParaRPr lang="zh-CN" altLang="en-US"/>
          </a:p>
        </p:txBody>
      </p:sp>
      <p:grpSp>
        <p:nvGrpSpPr>
          <p:cNvPr id="6" name="组合 5">
            <a:extLst>
              <a:ext uri="{FF2B5EF4-FFF2-40B4-BE49-F238E27FC236}">
                <a16:creationId xmlns:a16="http://schemas.microsoft.com/office/drawing/2014/main" id="{F1C543B8-2F7B-4500-8368-6A2C32E0B3EA}"/>
              </a:ext>
            </a:extLst>
          </p:cNvPr>
          <p:cNvGrpSpPr/>
          <p:nvPr/>
        </p:nvGrpSpPr>
        <p:grpSpPr>
          <a:xfrm>
            <a:off x="3416166" y="489383"/>
            <a:ext cx="8338685" cy="5445693"/>
            <a:chOff x="0" y="0"/>
            <a:chExt cx="7284720" cy="3985260"/>
          </a:xfrm>
        </p:grpSpPr>
        <p:grpSp>
          <p:nvGrpSpPr>
            <p:cNvPr id="7" name="组合 6">
              <a:extLst>
                <a:ext uri="{FF2B5EF4-FFF2-40B4-BE49-F238E27FC236}">
                  <a16:creationId xmlns:a16="http://schemas.microsoft.com/office/drawing/2014/main" id="{9632BA8C-DCFB-429A-8EEB-0EB03A32DFD5}"/>
                </a:ext>
              </a:extLst>
            </p:cNvPr>
            <p:cNvGrpSpPr/>
            <p:nvPr/>
          </p:nvGrpSpPr>
          <p:grpSpPr>
            <a:xfrm>
              <a:off x="0" y="0"/>
              <a:ext cx="7284720" cy="3985260"/>
              <a:chOff x="0" y="0"/>
              <a:chExt cx="7284720" cy="3985260"/>
            </a:xfrm>
          </p:grpSpPr>
          <p:grpSp>
            <p:nvGrpSpPr>
              <p:cNvPr id="9" name="组合 8">
                <a:extLst>
                  <a:ext uri="{FF2B5EF4-FFF2-40B4-BE49-F238E27FC236}">
                    <a16:creationId xmlns:a16="http://schemas.microsoft.com/office/drawing/2014/main" id="{FBA4114A-31DC-4E69-BCE8-2E02EFA12A5C}"/>
                  </a:ext>
                </a:extLst>
              </p:cNvPr>
              <p:cNvGrpSpPr/>
              <p:nvPr/>
            </p:nvGrpSpPr>
            <p:grpSpPr>
              <a:xfrm>
                <a:off x="0" y="0"/>
                <a:ext cx="7284720" cy="3985260"/>
                <a:chOff x="0" y="0"/>
                <a:chExt cx="7284720" cy="3985260"/>
              </a:xfrm>
            </p:grpSpPr>
            <p:grpSp>
              <p:nvGrpSpPr>
                <p:cNvPr id="11" name="组合 10">
                  <a:extLst>
                    <a:ext uri="{FF2B5EF4-FFF2-40B4-BE49-F238E27FC236}">
                      <a16:creationId xmlns:a16="http://schemas.microsoft.com/office/drawing/2014/main" id="{22733600-477B-4A01-8D54-E5A194FAF26B}"/>
                    </a:ext>
                  </a:extLst>
                </p:cNvPr>
                <p:cNvGrpSpPr/>
                <p:nvPr/>
              </p:nvGrpSpPr>
              <p:grpSpPr>
                <a:xfrm>
                  <a:off x="0" y="0"/>
                  <a:ext cx="7284720" cy="3985260"/>
                  <a:chOff x="0" y="0"/>
                  <a:chExt cx="7284720" cy="3985260"/>
                </a:xfrm>
              </p:grpSpPr>
              <p:grpSp>
                <p:nvGrpSpPr>
                  <p:cNvPr id="14" name="组合 13">
                    <a:extLst>
                      <a:ext uri="{FF2B5EF4-FFF2-40B4-BE49-F238E27FC236}">
                        <a16:creationId xmlns:a16="http://schemas.microsoft.com/office/drawing/2014/main" id="{114CB78C-FBC3-4CDD-9A2D-F014185D75C8}"/>
                      </a:ext>
                    </a:extLst>
                  </p:cNvPr>
                  <p:cNvGrpSpPr/>
                  <p:nvPr/>
                </p:nvGrpSpPr>
                <p:grpSpPr>
                  <a:xfrm>
                    <a:off x="2438400" y="0"/>
                    <a:ext cx="4846320" cy="3985260"/>
                    <a:chOff x="0" y="-187690"/>
                    <a:chExt cx="4785360" cy="5774234"/>
                  </a:xfrm>
                </p:grpSpPr>
                <p:sp>
                  <p:nvSpPr>
                    <p:cNvPr id="17" name="矩形 16">
                      <a:extLst>
                        <a:ext uri="{FF2B5EF4-FFF2-40B4-BE49-F238E27FC236}">
                          <a16:creationId xmlns:a16="http://schemas.microsoft.com/office/drawing/2014/main" id="{D2F45C1F-7575-496D-A0AA-885FD4763853}"/>
                        </a:ext>
                      </a:extLst>
                    </p:cNvPr>
                    <p:cNvSpPr/>
                    <p:nvPr/>
                  </p:nvSpPr>
                  <p:spPr>
                    <a:xfrm>
                      <a:off x="0" y="891540"/>
                      <a:ext cx="4785360" cy="3680460"/>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zh-CN" altLang="en-US"/>
                    </a:p>
                  </p:txBody>
                </p:sp>
                <p:sp>
                  <p:nvSpPr>
                    <p:cNvPr id="18" name="矩形 17">
                      <a:extLst>
                        <a:ext uri="{FF2B5EF4-FFF2-40B4-BE49-F238E27FC236}">
                          <a16:creationId xmlns:a16="http://schemas.microsoft.com/office/drawing/2014/main" id="{BB1537EC-17D4-47ED-817F-441F82F5C1B0}"/>
                        </a:ext>
                      </a:extLst>
                    </p:cNvPr>
                    <p:cNvSpPr/>
                    <p:nvPr/>
                  </p:nvSpPr>
                  <p:spPr>
                    <a:xfrm>
                      <a:off x="251460" y="-187690"/>
                      <a:ext cx="1455420" cy="65251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400" b="1" kern="100">
                          <a:solidFill>
                            <a:srgbClr val="000000"/>
                          </a:solidFill>
                          <a:effectLst>
                            <a:outerShdw blurRad="38100" dist="19050" dir="2700000" algn="tl">
                              <a:schemeClr val="dk1">
                                <a:alpha val="40000"/>
                              </a:schemeClr>
                            </a:outerShdw>
                          </a:effectLst>
                          <a:ea typeface="等线" panose="02010600030101010101" pitchFamily="2" charset="-122"/>
                          <a:cs typeface="Times New Roman" panose="02020603050405020304" pitchFamily="18" charset="0"/>
                        </a:rPr>
                        <a:t>用户</a:t>
                      </a:r>
                      <a:endParaRPr lang="zh-CN" sz="1050" kern="100">
                        <a:effectLst/>
                        <a:ea typeface="等线" panose="02010600030101010101" pitchFamily="2" charset="-122"/>
                        <a:cs typeface="Times New Roman" panose="02020603050405020304" pitchFamily="18" charset="0"/>
                      </a:endParaRPr>
                    </a:p>
                  </p:txBody>
                </p:sp>
                <p:sp>
                  <p:nvSpPr>
                    <p:cNvPr id="19" name="矩形 18">
                      <a:extLst>
                        <a:ext uri="{FF2B5EF4-FFF2-40B4-BE49-F238E27FC236}">
                          <a16:creationId xmlns:a16="http://schemas.microsoft.com/office/drawing/2014/main" id="{B3E28D35-0B9A-454D-BB63-3DBD64CCFB10}"/>
                        </a:ext>
                      </a:extLst>
                    </p:cNvPr>
                    <p:cNvSpPr/>
                    <p:nvPr/>
                  </p:nvSpPr>
                  <p:spPr>
                    <a:xfrm>
                      <a:off x="388620" y="4968240"/>
                      <a:ext cx="2156460" cy="61830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en-US" sz="1600" b="1" kern="100">
                          <a:solidFill>
                            <a:srgbClr val="000000"/>
                          </a:solidFill>
                          <a:effectLst/>
                          <a:ea typeface="等线" panose="02010600030101010101" pitchFamily="2" charset="-122"/>
                          <a:cs typeface="Times New Roman" panose="02020603050405020304" pitchFamily="18" charset="0"/>
                        </a:rPr>
                        <a:t>Vaa3D</a:t>
                      </a:r>
                      <a:endParaRPr lang="zh-CN" sz="1050" kern="100">
                        <a:effectLst/>
                        <a:ea typeface="等线" panose="02010600030101010101" pitchFamily="2" charset="-122"/>
                        <a:cs typeface="Times New Roman" panose="02020603050405020304" pitchFamily="18" charset="0"/>
                      </a:endParaRPr>
                    </a:p>
                  </p:txBody>
                </p:sp>
                <p:sp>
                  <p:nvSpPr>
                    <p:cNvPr id="20" name="矩形 19">
                      <a:extLst>
                        <a:ext uri="{FF2B5EF4-FFF2-40B4-BE49-F238E27FC236}">
                          <a16:creationId xmlns:a16="http://schemas.microsoft.com/office/drawing/2014/main" id="{1E5D2D68-43D1-48EF-BBCC-253952C538EA}"/>
                        </a:ext>
                      </a:extLst>
                    </p:cNvPr>
                    <p:cNvSpPr/>
                    <p:nvPr/>
                  </p:nvSpPr>
                  <p:spPr>
                    <a:xfrm>
                      <a:off x="350520" y="1196340"/>
                      <a:ext cx="4244340" cy="8382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400" b="1" kern="100">
                          <a:solidFill>
                            <a:srgbClr val="000000"/>
                          </a:solidFill>
                          <a:effectLst/>
                          <a:ea typeface="等线" panose="02010600030101010101" pitchFamily="2" charset="-122"/>
                          <a:cs typeface="Times New Roman" panose="02020603050405020304" pitchFamily="18" charset="0"/>
                        </a:rPr>
                        <a:t>图像</a:t>
                      </a:r>
                      <a:r>
                        <a:rPr lang="en-US" sz="1400" b="1" kern="100">
                          <a:solidFill>
                            <a:srgbClr val="000000"/>
                          </a:solidFill>
                          <a:effectLst/>
                          <a:ea typeface="等线" panose="02010600030101010101" pitchFamily="2" charset="-122"/>
                          <a:cs typeface="Times New Roman" panose="02020603050405020304" pitchFamily="18" charset="0"/>
                        </a:rPr>
                        <a:t>/SWC/marker</a:t>
                      </a:r>
                      <a:r>
                        <a:rPr lang="zh-CN" sz="1400" b="1" kern="100">
                          <a:solidFill>
                            <a:srgbClr val="000000"/>
                          </a:solidFill>
                          <a:effectLst/>
                          <a:ea typeface="等线" panose="02010600030101010101" pitchFamily="2" charset="-122"/>
                          <a:cs typeface="Times New Roman" panose="02020603050405020304" pitchFamily="18" charset="0"/>
                        </a:rPr>
                        <a:t>数据显示，手柄</a:t>
                      </a:r>
                      <a:r>
                        <a:rPr lang="en-US" sz="1400" b="1" kern="100">
                          <a:solidFill>
                            <a:srgbClr val="000000"/>
                          </a:solidFill>
                          <a:effectLst/>
                          <a:ea typeface="等线" panose="02010600030101010101" pitchFamily="2" charset="-122"/>
                          <a:cs typeface="Times New Roman" panose="02020603050405020304" pitchFamily="18" charset="0"/>
                        </a:rPr>
                        <a:t>UI</a:t>
                      </a:r>
                      <a:r>
                        <a:rPr lang="zh-CN" sz="1400" b="1" kern="100">
                          <a:solidFill>
                            <a:srgbClr val="000000"/>
                          </a:solidFill>
                          <a:effectLst/>
                          <a:ea typeface="等线" panose="02010600030101010101" pitchFamily="2" charset="-122"/>
                          <a:cs typeface="Times New Roman" panose="02020603050405020304" pitchFamily="18" charset="0"/>
                        </a:rPr>
                        <a:t>的显示</a:t>
                      </a:r>
                      <a:endParaRPr lang="zh-CN" sz="1050" kern="100">
                        <a:effectLst/>
                        <a:ea typeface="等线" panose="02010600030101010101" pitchFamily="2" charset="-122"/>
                        <a:cs typeface="Times New Roman" panose="02020603050405020304" pitchFamily="18" charset="0"/>
                      </a:endParaRPr>
                    </a:p>
                  </p:txBody>
                </p:sp>
                <p:sp>
                  <p:nvSpPr>
                    <p:cNvPr id="21" name="矩形 20">
                      <a:extLst>
                        <a:ext uri="{FF2B5EF4-FFF2-40B4-BE49-F238E27FC236}">
                          <a16:creationId xmlns:a16="http://schemas.microsoft.com/office/drawing/2014/main" id="{136219D8-A565-4CB8-AE88-9AF1CA7D0EE1}"/>
                        </a:ext>
                      </a:extLst>
                    </p:cNvPr>
                    <p:cNvSpPr/>
                    <p:nvPr/>
                  </p:nvSpPr>
                  <p:spPr>
                    <a:xfrm>
                      <a:off x="365760" y="2225040"/>
                      <a:ext cx="4244340" cy="96012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en-US" sz="1400" b="1" kern="100">
                          <a:solidFill>
                            <a:srgbClr val="000000"/>
                          </a:solidFill>
                          <a:effectLst/>
                          <a:ea typeface="等线" panose="02010600030101010101" pitchFamily="2" charset="-122"/>
                          <a:cs typeface="Times New Roman" panose="02020603050405020304" pitchFamily="18" charset="0"/>
                        </a:rPr>
                        <a:t>UI</a:t>
                      </a:r>
                      <a:r>
                        <a:rPr lang="zh-CN" sz="1400" b="1" kern="100">
                          <a:solidFill>
                            <a:srgbClr val="000000"/>
                          </a:solidFill>
                          <a:effectLst/>
                          <a:ea typeface="等线" panose="02010600030101010101" pitchFamily="2" charset="-122"/>
                          <a:cs typeface="Times New Roman" panose="02020603050405020304" pitchFamily="18" charset="0"/>
                        </a:rPr>
                        <a:t>管理，手柄交互处理，数据更新，多种消息响应</a:t>
                      </a:r>
                      <a:endParaRPr lang="zh-CN" sz="1050" kern="100">
                        <a:effectLst/>
                        <a:ea typeface="等线" panose="02010600030101010101" pitchFamily="2" charset="-122"/>
                        <a:cs typeface="Times New Roman" panose="02020603050405020304" pitchFamily="18" charset="0"/>
                      </a:endParaRPr>
                    </a:p>
                  </p:txBody>
                </p:sp>
                <p:sp>
                  <p:nvSpPr>
                    <p:cNvPr id="22" name="矩形 21">
                      <a:extLst>
                        <a:ext uri="{FF2B5EF4-FFF2-40B4-BE49-F238E27FC236}">
                          <a16:creationId xmlns:a16="http://schemas.microsoft.com/office/drawing/2014/main" id="{83D8A20A-2688-41E7-8D23-C1D374B8E391}"/>
                        </a:ext>
                      </a:extLst>
                    </p:cNvPr>
                    <p:cNvSpPr/>
                    <p:nvPr/>
                  </p:nvSpPr>
                  <p:spPr>
                    <a:xfrm>
                      <a:off x="350520" y="3429000"/>
                      <a:ext cx="4251960" cy="96012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400" b="1" kern="100">
                          <a:solidFill>
                            <a:srgbClr val="000000"/>
                          </a:solidFill>
                          <a:effectLst/>
                          <a:ea typeface="等线" panose="02010600030101010101" pitchFamily="2" charset="-122"/>
                          <a:cs typeface="Times New Roman" panose="02020603050405020304" pitchFamily="18" charset="0"/>
                        </a:rPr>
                        <a:t>底层数据访问，模式控制，文件访问等</a:t>
                      </a:r>
                      <a:endParaRPr lang="zh-CN" sz="1050" kern="100">
                        <a:effectLst/>
                        <a:ea typeface="等线" panose="02010600030101010101" pitchFamily="2" charset="-122"/>
                        <a:cs typeface="Times New Roman" panose="02020603050405020304" pitchFamily="18" charset="0"/>
                      </a:endParaRPr>
                    </a:p>
                  </p:txBody>
                </p:sp>
                <p:cxnSp>
                  <p:nvCxnSpPr>
                    <p:cNvPr id="23" name="直接箭头连接符 22">
                      <a:extLst>
                        <a:ext uri="{FF2B5EF4-FFF2-40B4-BE49-F238E27FC236}">
                          <a16:creationId xmlns:a16="http://schemas.microsoft.com/office/drawing/2014/main" id="{D597528A-9E6F-415B-85A2-D742D23356FE}"/>
                        </a:ext>
                      </a:extLst>
                    </p:cNvPr>
                    <p:cNvCxnSpPr/>
                    <p:nvPr/>
                  </p:nvCxnSpPr>
                  <p:spPr>
                    <a:xfrm>
                      <a:off x="609600" y="464820"/>
                      <a:ext cx="7620" cy="731520"/>
                    </a:xfrm>
                    <a:prstGeom prst="straightConnector1">
                      <a:avLst/>
                    </a:prstGeom>
                    <a:ln w="28575">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DA7557ED-F576-4FC1-8441-7EF73965694F}"/>
                        </a:ext>
                      </a:extLst>
                    </p:cNvPr>
                    <p:cNvCxnSpPr/>
                    <p:nvPr/>
                  </p:nvCxnSpPr>
                  <p:spPr>
                    <a:xfrm>
                      <a:off x="1104900" y="4396740"/>
                      <a:ext cx="0" cy="57150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A1BBF080-F029-4868-A173-6DE67D5BC5F0}"/>
                        </a:ext>
                      </a:extLst>
                    </p:cNvPr>
                    <p:cNvCxnSpPr/>
                    <p:nvPr/>
                  </p:nvCxnSpPr>
                  <p:spPr>
                    <a:xfrm>
                      <a:off x="1066800" y="2034540"/>
                      <a:ext cx="0" cy="20574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F4A7A283-57FB-44F8-995B-CB71EC630D0B}"/>
                        </a:ext>
                      </a:extLst>
                    </p:cNvPr>
                    <p:cNvCxnSpPr/>
                    <p:nvPr/>
                  </p:nvCxnSpPr>
                  <p:spPr>
                    <a:xfrm>
                      <a:off x="1104900" y="3177540"/>
                      <a:ext cx="0" cy="2667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a:extLst>
                        <a:ext uri="{FF2B5EF4-FFF2-40B4-BE49-F238E27FC236}">
                          <a16:creationId xmlns:a16="http://schemas.microsoft.com/office/drawing/2014/main" id="{A34EEACB-E921-45BC-B8E9-15DE2FE59FB5}"/>
                        </a:ext>
                      </a:extLst>
                    </p:cNvPr>
                    <p:cNvCxnSpPr/>
                    <p:nvPr/>
                  </p:nvCxnSpPr>
                  <p:spPr>
                    <a:xfrm flipV="1">
                      <a:off x="3581400" y="2034540"/>
                      <a:ext cx="0" cy="20574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a:extLst>
                        <a:ext uri="{FF2B5EF4-FFF2-40B4-BE49-F238E27FC236}">
                          <a16:creationId xmlns:a16="http://schemas.microsoft.com/office/drawing/2014/main" id="{7844F06F-6A8D-4BD5-A5C2-396346FE70C8}"/>
                        </a:ext>
                      </a:extLst>
                    </p:cNvPr>
                    <p:cNvCxnSpPr/>
                    <p:nvPr/>
                  </p:nvCxnSpPr>
                  <p:spPr>
                    <a:xfrm flipV="1">
                      <a:off x="3596640" y="3185160"/>
                      <a:ext cx="0" cy="23622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9" name="文本框 207">
                      <a:extLst>
                        <a:ext uri="{FF2B5EF4-FFF2-40B4-BE49-F238E27FC236}">
                          <a16:creationId xmlns:a16="http://schemas.microsoft.com/office/drawing/2014/main" id="{5453E7E8-AB8D-49F7-AAAD-3AD81F0C9851}"/>
                        </a:ext>
                      </a:extLst>
                    </p:cNvPr>
                    <p:cNvSpPr txBox="1"/>
                    <p:nvPr/>
                  </p:nvSpPr>
                  <p:spPr>
                    <a:xfrm>
                      <a:off x="655320" y="464820"/>
                      <a:ext cx="754380" cy="373380"/>
                    </a:xfrm>
                    <a:prstGeom prst="rect">
                      <a:avLst/>
                    </a:prstGeom>
                    <a:solidFill>
                      <a:schemeClr val="accent2">
                        <a:alpha val="32000"/>
                      </a:schemeClr>
                    </a:solidFill>
                    <a:ln w="6350">
                      <a:noFill/>
                    </a:ln>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1050" b="1" kern="100">
                          <a:effectLst/>
                          <a:latin typeface="等线" panose="02010600030101010101" pitchFamily="2" charset="-122"/>
                          <a:ea typeface="等线" panose="02010600030101010101" pitchFamily="2" charset="-122"/>
                          <a:cs typeface="Times New Roman" panose="02020603050405020304" pitchFamily="18" charset="0"/>
                        </a:rPr>
                        <a:t>用户请求</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0" name="文本框 208">
                      <a:extLst>
                        <a:ext uri="{FF2B5EF4-FFF2-40B4-BE49-F238E27FC236}">
                          <a16:creationId xmlns:a16="http://schemas.microsoft.com/office/drawing/2014/main" id="{B3F83468-AF3E-4061-845B-EB2265AA77E2}"/>
                        </a:ext>
                      </a:extLst>
                    </p:cNvPr>
                    <p:cNvSpPr txBox="1"/>
                    <p:nvPr/>
                  </p:nvSpPr>
                  <p:spPr>
                    <a:xfrm>
                      <a:off x="1203960" y="4572000"/>
                      <a:ext cx="754380" cy="396240"/>
                    </a:xfrm>
                    <a:prstGeom prst="rect">
                      <a:avLst/>
                    </a:prstGeom>
                    <a:solidFill>
                      <a:schemeClr val="accent2">
                        <a:alpha val="32000"/>
                      </a:schemeClr>
                    </a:solidFill>
                    <a:ln w="6350">
                      <a:noFill/>
                    </a:ln>
                  </p:spPr>
                  <p:txBody>
                    <a:bodyPr rot="0" spcFirstLastPara="0" vert="horz" wrap="square" lIns="91440" tIns="45720" rIns="91440" bIns="45720" numCol="1" spcCol="0" rtlCol="0" fromWordArt="0" anchor="t" anchorCtr="0" forceAA="0" compatLnSpc="1">
                      <a:noAutofit/>
                    </a:bodyPr>
                    <a:lstStyle/>
                    <a:p>
                      <a:pPr algn="just">
                        <a:spcAft>
                          <a:spcPts val="0"/>
                        </a:spcAft>
                      </a:pPr>
                      <a:r>
                        <a:rPr lang="zh-CN" sz="1050" b="1" kern="100">
                          <a:effectLst/>
                          <a:latin typeface="等线" panose="02010600030101010101" pitchFamily="2" charset="-122"/>
                          <a:ea typeface="等线" panose="02010600030101010101" pitchFamily="2" charset="-122"/>
                          <a:cs typeface="Times New Roman" panose="02020603050405020304" pitchFamily="18" charset="0"/>
                        </a:rPr>
                        <a:t>底层数据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15" name="矩形 14">
                    <a:extLst>
                      <a:ext uri="{FF2B5EF4-FFF2-40B4-BE49-F238E27FC236}">
                        <a16:creationId xmlns:a16="http://schemas.microsoft.com/office/drawing/2014/main" id="{28DEBCD1-3DF1-4B58-9037-2D1A82C70AB7}"/>
                      </a:ext>
                    </a:extLst>
                  </p:cNvPr>
                  <p:cNvSpPr/>
                  <p:nvPr/>
                </p:nvSpPr>
                <p:spPr>
                  <a:xfrm>
                    <a:off x="0" y="1005840"/>
                    <a:ext cx="1592580" cy="4953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600" b="1" kern="100">
                        <a:solidFill>
                          <a:srgbClr val="000000"/>
                        </a:solidFill>
                        <a:effectLst/>
                        <a:ea typeface="等线" panose="02010600030101010101" pitchFamily="2" charset="-122"/>
                        <a:cs typeface="Times New Roman" panose="02020603050405020304" pitchFamily="18" charset="0"/>
                      </a:rPr>
                      <a:t>应用表示层</a:t>
                    </a:r>
                    <a:endParaRPr lang="zh-CN" sz="1050" kern="100">
                      <a:effectLst/>
                      <a:ea typeface="等线" panose="02010600030101010101" pitchFamily="2" charset="-122"/>
                      <a:cs typeface="Times New Roman" panose="02020603050405020304" pitchFamily="18" charset="0"/>
                    </a:endParaRPr>
                  </a:p>
                </p:txBody>
              </p:sp>
              <p:cxnSp>
                <p:nvCxnSpPr>
                  <p:cNvPr id="16" name="直接连接符 15">
                    <a:extLst>
                      <a:ext uri="{FF2B5EF4-FFF2-40B4-BE49-F238E27FC236}">
                        <a16:creationId xmlns:a16="http://schemas.microsoft.com/office/drawing/2014/main" id="{15E8ADEE-C207-4FF1-8725-DBC74B8555A2}"/>
                      </a:ext>
                    </a:extLst>
                  </p:cNvPr>
                  <p:cNvCxnSpPr/>
                  <p:nvPr/>
                </p:nvCxnSpPr>
                <p:spPr>
                  <a:xfrm>
                    <a:off x="1592580" y="1203960"/>
                    <a:ext cx="1173480" cy="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12" name="矩形 11">
                  <a:extLst>
                    <a:ext uri="{FF2B5EF4-FFF2-40B4-BE49-F238E27FC236}">
                      <a16:creationId xmlns:a16="http://schemas.microsoft.com/office/drawing/2014/main" id="{A22B93DA-9E93-449B-951B-3A84DFB2B31C}"/>
                    </a:ext>
                  </a:extLst>
                </p:cNvPr>
                <p:cNvSpPr/>
                <p:nvPr/>
              </p:nvSpPr>
              <p:spPr>
                <a:xfrm>
                  <a:off x="7620" y="1775460"/>
                  <a:ext cx="1592580" cy="4953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600" b="1" kern="100">
                      <a:solidFill>
                        <a:srgbClr val="000000"/>
                      </a:solidFill>
                      <a:effectLst/>
                      <a:ea typeface="等线" panose="02010600030101010101" pitchFamily="2" charset="-122"/>
                      <a:cs typeface="Times New Roman" panose="02020603050405020304" pitchFamily="18" charset="0"/>
                    </a:rPr>
                    <a:t>业务逻辑层</a:t>
                  </a:r>
                  <a:endParaRPr lang="zh-CN" sz="1050" kern="100">
                    <a:effectLst/>
                    <a:ea typeface="等线" panose="02010600030101010101" pitchFamily="2" charset="-122"/>
                    <a:cs typeface="Times New Roman" panose="02020603050405020304" pitchFamily="18" charset="0"/>
                  </a:endParaRPr>
                </a:p>
              </p:txBody>
            </p:sp>
            <p:sp>
              <p:nvSpPr>
                <p:cNvPr id="13" name="矩形 12">
                  <a:extLst>
                    <a:ext uri="{FF2B5EF4-FFF2-40B4-BE49-F238E27FC236}">
                      <a16:creationId xmlns:a16="http://schemas.microsoft.com/office/drawing/2014/main" id="{51A2E622-C512-4C24-A0B8-B21A023C18A5}"/>
                    </a:ext>
                  </a:extLst>
                </p:cNvPr>
                <p:cNvSpPr/>
                <p:nvPr/>
              </p:nvSpPr>
              <p:spPr>
                <a:xfrm>
                  <a:off x="15240" y="2590800"/>
                  <a:ext cx="1592580" cy="4953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spcAft>
                      <a:spcPts val="0"/>
                    </a:spcAft>
                  </a:pPr>
                  <a:r>
                    <a:rPr lang="zh-CN" sz="1600" b="1" kern="100">
                      <a:solidFill>
                        <a:srgbClr val="000000"/>
                      </a:solidFill>
                      <a:effectLst/>
                      <a:ea typeface="等线" panose="02010600030101010101" pitchFamily="2" charset="-122"/>
                      <a:cs typeface="Times New Roman" panose="02020603050405020304" pitchFamily="18" charset="0"/>
                    </a:rPr>
                    <a:t>数据访问层</a:t>
                  </a:r>
                  <a:endParaRPr lang="zh-CN" sz="1050" kern="100">
                    <a:effectLst/>
                    <a:ea typeface="等线" panose="02010600030101010101" pitchFamily="2" charset="-122"/>
                    <a:cs typeface="Times New Roman" panose="02020603050405020304" pitchFamily="18" charset="0"/>
                  </a:endParaRPr>
                </a:p>
              </p:txBody>
            </p:sp>
          </p:grpSp>
          <p:cxnSp>
            <p:nvCxnSpPr>
              <p:cNvPr id="10" name="直接连接符 9">
                <a:extLst>
                  <a:ext uri="{FF2B5EF4-FFF2-40B4-BE49-F238E27FC236}">
                    <a16:creationId xmlns:a16="http://schemas.microsoft.com/office/drawing/2014/main" id="{CBC14F26-F2F3-4F73-96AA-1D2E7BEE9CBF}"/>
                  </a:ext>
                </a:extLst>
              </p:cNvPr>
              <p:cNvCxnSpPr/>
              <p:nvPr/>
            </p:nvCxnSpPr>
            <p:spPr>
              <a:xfrm>
                <a:off x="1577340" y="2004060"/>
                <a:ext cx="1219200" cy="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cxnSp>
          <p:nvCxnSpPr>
            <p:cNvPr id="8" name="直接连接符 7">
              <a:extLst>
                <a:ext uri="{FF2B5EF4-FFF2-40B4-BE49-F238E27FC236}">
                  <a16:creationId xmlns:a16="http://schemas.microsoft.com/office/drawing/2014/main" id="{80AE8657-597D-4158-B441-BDE0CA09BEE4}"/>
                </a:ext>
              </a:extLst>
            </p:cNvPr>
            <p:cNvCxnSpPr/>
            <p:nvPr/>
          </p:nvCxnSpPr>
          <p:spPr>
            <a:xfrm>
              <a:off x="1630680" y="2827020"/>
              <a:ext cx="1181100" cy="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pic>
        <p:nvPicPr>
          <p:cNvPr id="31" name="图片 30">
            <a:extLst>
              <a:ext uri="{FF2B5EF4-FFF2-40B4-BE49-F238E27FC236}">
                <a16:creationId xmlns:a16="http://schemas.microsoft.com/office/drawing/2014/main" id="{09CF7801-A7FB-4271-B6A7-A3B37DE02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Tree>
    <p:extLst>
      <p:ext uri="{BB962C8B-B14F-4D97-AF65-F5344CB8AC3E}">
        <p14:creationId xmlns:p14="http://schemas.microsoft.com/office/powerpoint/2010/main" val="3489508233"/>
      </p:ext>
    </p:extLst>
  </p:cSld>
  <p:clrMapOvr>
    <a:masterClrMapping/>
  </p:clrMapOvr>
  <mc:AlternateContent xmlns:mc="http://schemas.openxmlformats.org/markup-compatibility/2006" xmlns:p14="http://schemas.microsoft.com/office/powerpoint/2010/main">
    <mc:Choice Requires="p14">
      <p:transition spd="slow" p14:dur="2000" advTm="41530"/>
    </mc:Choice>
    <mc:Fallback xmlns="">
      <p:transition spd="slow" advTm="4153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41E877-C435-477B-A21F-5827601A3159}"/>
              </a:ext>
            </a:extLst>
          </p:cNvPr>
          <p:cNvSpPr>
            <a:spLocks noGrp="1"/>
          </p:cNvSpPr>
          <p:nvPr>
            <p:ph type="title"/>
          </p:nvPr>
        </p:nvSpPr>
        <p:spPr/>
        <p:txBody>
          <a:bodyPr/>
          <a:lstStyle/>
          <a:p>
            <a:r>
              <a:rPr lang="zh-CN" altLang="en-US" dirty="0"/>
              <a:t>系统功能</a:t>
            </a:r>
            <a:br>
              <a:rPr lang="en-US" altLang="zh-CN" dirty="0"/>
            </a:br>
            <a:r>
              <a:rPr lang="zh-CN" altLang="en-US" dirty="0"/>
              <a:t>模块</a:t>
            </a:r>
          </a:p>
        </p:txBody>
      </p:sp>
      <p:pic>
        <p:nvPicPr>
          <p:cNvPr id="5" name="内容占位符 4">
            <a:extLst>
              <a:ext uri="{FF2B5EF4-FFF2-40B4-BE49-F238E27FC236}">
                <a16:creationId xmlns:a16="http://schemas.microsoft.com/office/drawing/2014/main" id="{F4E204E5-A52A-4114-9C39-B97EEC2BBF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0006" y="445169"/>
            <a:ext cx="9821994" cy="6148136"/>
          </a:xfrm>
        </p:spPr>
      </p:pic>
      <p:pic>
        <p:nvPicPr>
          <p:cNvPr id="4" name="图片 3">
            <a:extLst>
              <a:ext uri="{FF2B5EF4-FFF2-40B4-BE49-F238E27FC236}">
                <a16:creationId xmlns:a16="http://schemas.microsoft.com/office/drawing/2014/main" id="{018C5FA7-6C0F-4FDB-B03F-B923ACB2C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Tree>
    <p:extLst>
      <p:ext uri="{BB962C8B-B14F-4D97-AF65-F5344CB8AC3E}">
        <p14:creationId xmlns:p14="http://schemas.microsoft.com/office/powerpoint/2010/main" val="2459523892"/>
      </p:ext>
    </p:extLst>
  </p:cSld>
  <p:clrMapOvr>
    <a:masterClrMapping/>
  </p:clrMapOvr>
  <mc:AlternateContent xmlns:mc="http://schemas.openxmlformats.org/markup-compatibility/2006" xmlns:p14="http://schemas.microsoft.com/office/powerpoint/2010/main">
    <mc:Choice Requires="p14">
      <p:transition spd="slow" p14:dur="2000" advTm="46006"/>
    </mc:Choice>
    <mc:Fallback xmlns="">
      <p:transition spd="slow" advTm="4600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2471B-0AF2-4C29-AF5C-BD959EC6DC1C}"/>
              </a:ext>
            </a:extLst>
          </p:cNvPr>
          <p:cNvSpPr>
            <a:spLocks noGrp="1"/>
          </p:cNvSpPr>
          <p:nvPr>
            <p:ph type="title"/>
          </p:nvPr>
        </p:nvSpPr>
        <p:spPr/>
        <p:txBody>
          <a:bodyPr/>
          <a:lstStyle/>
          <a:p>
            <a:r>
              <a:rPr lang="zh-CN" altLang="en-US" dirty="0"/>
              <a:t>系统设计</a:t>
            </a:r>
          </a:p>
        </p:txBody>
      </p:sp>
      <p:pic>
        <p:nvPicPr>
          <p:cNvPr id="4" name="内容占位符 3">
            <a:extLst>
              <a:ext uri="{FF2B5EF4-FFF2-40B4-BE49-F238E27FC236}">
                <a16:creationId xmlns:a16="http://schemas.microsoft.com/office/drawing/2014/main" id="{E6E41C46-A211-43BC-A089-DECCB70A45C9}"/>
              </a:ext>
            </a:extLst>
          </p:cNvPr>
          <p:cNvPicPr>
            <a:picLocks noGrp="1" noChangeAspect="1"/>
          </p:cNvPicPr>
          <p:nvPr>
            <p:ph idx="1"/>
          </p:nvPr>
        </p:nvPicPr>
        <p:blipFill>
          <a:blip r:embed="rId2"/>
          <a:stretch>
            <a:fillRect/>
          </a:stretch>
        </p:blipFill>
        <p:spPr>
          <a:xfrm>
            <a:off x="3489649" y="1176266"/>
            <a:ext cx="8838538" cy="3784065"/>
          </a:xfrm>
          <a:prstGeom prst="rect">
            <a:avLst/>
          </a:prstGeom>
        </p:spPr>
      </p:pic>
      <p:pic>
        <p:nvPicPr>
          <p:cNvPr id="6" name="图片 5">
            <a:extLst>
              <a:ext uri="{FF2B5EF4-FFF2-40B4-BE49-F238E27FC236}">
                <a16:creationId xmlns:a16="http://schemas.microsoft.com/office/drawing/2014/main" id="{BA250305-A782-4FA0-A7C6-9D8BD66F4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Tree>
    <p:extLst>
      <p:ext uri="{BB962C8B-B14F-4D97-AF65-F5344CB8AC3E}">
        <p14:creationId xmlns:p14="http://schemas.microsoft.com/office/powerpoint/2010/main" val="1701903000"/>
      </p:ext>
    </p:extLst>
  </p:cSld>
  <p:clrMapOvr>
    <a:masterClrMapping/>
  </p:clrMapOvr>
  <mc:AlternateContent xmlns:mc="http://schemas.openxmlformats.org/markup-compatibility/2006" xmlns:p14="http://schemas.microsoft.com/office/powerpoint/2010/main">
    <mc:Choice Requires="p14">
      <p:transition spd="slow" p14:dur="2000" advTm="14314"/>
    </mc:Choice>
    <mc:Fallback xmlns="">
      <p:transition spd="slow" advTm="1431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2471B-0AF2-4C29-AF5C-BD959EC6DC1C}"/>
              </a:ext>
            </a:extLst>
          </p:cNvPr>
          <p:cNvSpPr>
            <a:spLocks noGrp="1"/>
          </p:cNvSpPr>
          <p:nvPr>
            <p:ph type="title"/>
          </p:nvPr>
        </p:nvSpPr>
        <p:spPr/>
        <p:txBody>
          <a:bodyPr/>
          <a:lstStyle/>
          <a:p>
            <a:r>
              <a:rPr lang="zh-CN" altLang="en-US" dirty="0"/>
              <a:t>系统设计</a:t>
            </a:r>
          </a:p>
        </p:txBody>
      </p:sp>
      <p:pic>
        <p:nvPicPr>
          <p:cNvPr id="5" name="图片 4">
            <a:extLst>
              <a:ext uri="{FF2B5EF4-FFF2-40B4-BE49-F238E27FC236}">
                <a16:creationId xmlns:a16="http://schemas.microsoft.com/office/drawing/2014/main" id="{9CEF356C-ECFB-44EA-A91E-DB8FC6348883}"/>
              </a:ext>
            </a:extLst>
          </p:cNvPr>
          <p:cNvPicPr>
            <a:picLocks noChangeAspect="1"/>
          </p:cNvPicPr>
          <p:nvPr/>
        </p:nvPicPr>
        <p:blipFill>
          <a:blip r:embed="rId2"/>
          <a:stretch>
            <a:fillRect/>
          </a:stretch>
        </p:blipFill>
        <p:spPr>
          <a:xfrm>
            <a:off x="3483967" y="776893"/>
            <a:ext cx="8820000" cy="4380669"/>
          </a:xfrm>
          <a:prstGeom prst="rect">
            <a:avLst/>
          </a:prstGeom>
        </p:spPr>
      </p:pic>
      <p:pic>
        <p:nvPicPr>
          <p:cNvPr id="6" name="图片 5">
            <a:extLst>
              <a:ext uri="{FF2B5EF4-FFF2-40B4-BE49-F238E27FC236}">
                <a16:creationId xmlns:a16="http://schemas.microsoft.com/office/drawing/2014/main" id="{BA250305-A782-4FA0-A7C6-9D8BD66F4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Tree>
    <p:extLst>
      <p:ext uri="{BB962C8B-B14F-4D97-AF65-F5344CB8AC3E}">
        <p14:creationId xmlns:p14="http://schemas.microsoft.com/office/powerpoint/2010/main" val="377554603"/>
      </p:ext>
    </p:extLst>
  </p:cSld>
  <p:clrMapOvr>
    <a:masterClrMapping/>
  </p:clrMapOvr>
  <mc:AlternateContent xmlns:mc="http://schemas.openxmlformats.org/markup-compatibility/2006" xmlns:p14="http://schemas.microsoft.com/office/powerpoint/2010/main">
    <mc:Choice Requires="p14">
      <p:transition spd="slow" p14:dur="2000" advTm="18548"/>
    </mc:Choice>
    <mc:Fallback xmlns="">
      <p:transition spd="slow" advTm="1854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6F683-C09D-4BF3-AF0F-60824B49FA49}"/>
              </a:ext>
            </a:extLst>
          </p:cNvPr>
          <p:cNvSpPr>
            <a:spLocks noGrp="1"/>
          </p:cNvSpPr>
          <p:nvPr>
            <p:ph type="title"/>
          </p:nvPr>
        </p:nvSpPr>
        <p:spPr/>
        <p:txBody>
          <a:bodyPr/>
          <a:lstStyle/>
          <a:p>
            <a:r>
              <a:rPr lang="zh-CN" altLang="en-US" dirty="0"/>
              <a:t>系统设计</a:t>
            </a:r>
          </a:p>
        </p:txBody>
      </p:sp>
      <p:pic>
        <p:nvPicPr>
          <p:cNvPr id="4" name="图片 3">
            <a:extLst>
              <a:ext uri="{FF2B5EF4-FFF2-40B4-BE49-F238E27FC236}">
                <a16:creationId xmlns:a16="http://schemas.microsoft.com/office/drawing/2014/main" id="{3402133F-42CB-4334-BE78-27829BB0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5" name="内容占位符 4">
            <a:extLst>
              <a:ext uri="{FF2B5EF4-FFF2-40B4-BE49-F238E27FC236}">
                <a16:creationId xmlns:a16="http://schemas.microsoft.com/office/drawing/2014/main" id="{E7BF79A2-E2E4-49C6-A426-7E9C53C694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25784" y="1045028"/>
            <a:ext cx="4103472" cy="4216879"/>
          </a:xfrm>
        </p:spPr>
      </p:pic>
      <p:pic>
        <p:nvPicPr>
          <p:cNvPr id="6" name="图片 5">
            <a:extLst>
              <a:ext uri="{FF2B5EF4-FFF2-40B4-BE49-F238E27FC236}">
                <a16:creationId xmlns:a16="http://schemas.microsoft.com/office/drawing/2014/main" id="{0E23C1E8-844F-4158-8781-8995466A8C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9437" y="762000"/>
            <a:ext cx="4103473" cy="6096000"/>
          </a:xfrm>
          <a:prstGeom prst="rect">
            <a:avLst/>
          </a:prstGeom>
        </p:spPr>
      </p:pic>
    </p:spTree>
    <p:extLst>
      <p:ext uri="{BB962C8B-B14F-4D97-AF65-F5344CB8AC3E}">
        <p14:creationId xmlns:p14="http://schemas.microsoft.com/office/powerpoint/2010/main" val="2769361121"/>
      </p:ext>
    </p:extLst>
  </p:cSld>
  <p:clrMapOvr>
    <a:masterClrMapping/>
  </p:clrMapOvr>
  <mc:AlternateContent xmlns:mc="http://schemas.openxmlformats.org/markup-compatibility/2006" xmlns:p14="http://schemas.microsoft.com/office/powerpoint/2010/main">
    <mc:Choice Requires="p14">
      <p:transition spd="slow" p14:dur="2000" advTm="27562"/>
    </mc:Choice>
    <mc:Fallback xmlns="">
      <p:transition spd="slow" advTm="2756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AD7405-E5A2-4499-8B15-58C1A6A12A58}"/>
              </a:ext>
            </a:extLst>
          </p:cNvPr>
          <p:cNvSpPr>
            <a:spLocks noGrp="1"/>
          </p:cNvSpPr>
          <p:nvPr>
            <p:ph type="title"/>
          </p:nvPr>
        </p:nvSpPr>
        <p:spPr/>
        <p:txBody>
          <a:bodyPr/>
          <a:lstStyle/>
          <a:p>
            <a:r>
              <a:rPr lang="zh-CN" altLang="en-US" dirty="0"/>
              <a:t>基于虚拟现实的智能交互方式</a:t>
            </a:r>
          </a:p>
        </p:txBody>
      </p:sp>
      <p:sp>
        <p:nvSpPr>
          <p:cNvPr id="3" name="内容占位符 2">
            <a:extLst>
              <a:ext uri="{FF2B5EF4-FFF2-40B4-BE49-F238E27FC236}">
                <a16:creationId xmlns:a16="http://schemas.microsoft.com/office/drawing/2014/main" id="{84D802C0-420A-478D-9CBF-4CD697D3F555}"/>
              </a:ext>
            </a:extLst>
          </p:cNvPr>
          <p:cNvSpPr>
            <a:spLocks noGrp="1"/>
          </p:cNvSpPr>
          <p:nvPr>
            <p:ph idx="1"/>
          </p:nvPr>
        </p:nvSpPr>
        <p:spPr/>
        <p:txBody>
          <a:bodyPr>
            <a:normAutofit/>
          </a:bodyPr>
          <a:lstStyle/>
          <a:p>
            <a:r>
              <a:rPr lang="zh-CN" altLang="en-US" sz="2800" dirty="0"/>
              <a:t>神经元重建的三种交互方式</a:t>
            </a:r>
            <a:endParaRPr lang="en-US" altLang="zh-CN" sz="2800" dirty="0"/>
          </a:p>
          <a:p>
            <a:endParaRPr lang="en-US" altLang="zh-CN" sz="2800" dirty="0"/>
          </a:p>
          <a:p>
            <a:r>
              <a:rPr lang="en-US" altLang="zh-CN" sz="2800" dirty="0"/>
              <a:t>Virtual Finger</a:t>
            </a:r>
            <a:r>
              <a:rPr lang="zh-CN" altLang="en-US" sz="2800" dirty="0"/>
              <a:t>算法</a:t>
            </a:r>
            <a:endParaRPr lang="en-US" altLang="zh-CN" sz="2800" dirty="0"/>
          </a:p>
          <a:p>
            <a:endParaRPr lang="en-US" altLang="zh-CN" sz="2800" dirty="0"/>
          </a:p>
          <a:p>
            <a:r>
              <a:rPr lang="zh-CN" altLang="en-US" sz="2800" dirty="0"/>
              <a:t>在</a:t>
            </a:r>
            <a:r>
              <a:rPr lang="en-US" altLang="zh-CN" sz="2800" dirty="0"/>
              <a:t>VR</a:t>
            </a:r>
            <a:r>
              <a:rPr lang="zh-CN" altLang="en-US" sz="2800" dirty="0"/>
              <a:t>中拓展并改进的</a:t>
            </a:r>
            <a:r>
              <a:rPr lang="en-US" altLang="zh-CN" sz="2800" dirty="0"/>
              <a:t>Virtual Finger</a:t>
            </a:r>
            <a:r>
              <a:rPr lang="zh-CN" altLang="en-US" sz="2800" dirty="0"/>
              <a:t>算法</a:t>
            </a:r>
          </a:p>
        </p:txBody>
      </p:sp>
      <p:pic>
        <p:nvPicPr>
          <p:cNvPr id="4" name="图片 3">
            <a:extLst>
              <a:ext uri="{FF2B5EF4-FFF2-40B4-BE49-F238E27FC236}">
                <a16:creationId xmlns:a16="http://schemas.microsoft.com/office/drawing/2014/main" id="{28A07CC9-72E8-4D22-A376-9F12A6B83C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14338" name="Picture 2" descr="ç¸å³å¾ç">
            <a:extLst>
              <a:ext uri="{FF2B5EF4-FFF2-40B4-BE49-F238E27FC236}">
                <a16:creationId xmlns:a16="http://schemas.microsoft.com/office/drawing/2014/main" id="{9490DBF0-248A-46EA-99BF-1FC87F855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8133" y="1436913"/>
            <a:ext cx="2522469" cy="2522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166083"/>
      </p:ext>
    </p:extLst>
  </p:cSld>
  <p:clrMapOvr>
    <a:masterClrMapping/>
  </p:clrMapOvr>
  <mc:AlternateContent xmlns:mc="http://schemas.openxmlformats.org/markup-compatibility/2006" xmlns:p14="http://schemas.microsoft.com/office/powerpoint/2010/main">
    <mc:Choice Requires="p14">
      <p:transition spd="slow" p14:dur="2000" advTm="9000"/>
    </mc:Choice>
    <mc:Fallback xmlns="">
      <p:transition spd="slow" advTm="9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38F315-E249-4154-8E5B-CA2315B9FA30}"/>
              </a:ext>
            </a:extLst>
          </p:cNvPr>
          <p:cNvSpPr>
            <a:spLocks noGrp="1"/>
          </p:cNvSpPr>
          <p:nvPr>
            <p:ph type="title"/>
          </p:nvPr>
        </p:nvSpPr>
        <p:spPr/>
        <p:txBody>
          <a:bodyPr/>
          <a:lstStyle/>
          <a:p>
            <a:r>
              <a:rPr lang="zh-CN" altLang="en-US" dirty="0"/>
              <a:t>传统重建的三种交互方式</a:t>
            </a:r>
            <a:br>
              <a:rPr lang="en-US" altLang="zh-CN" dirty="0"/>
            </a:br>
            <a:endParaRPr lang="zh-CN" altLang="en-US" dirty="0"/>
          </a:p>
        </p:txBody>
      </p:sp>
      <p:sp>
        <p:nvSpPr>
          <p:cNvPr id="3" name="内容占位符 2">
            <a:extLst>
              <a:ext uri="{FF2B5EF4-FFF2-40B4-BE49-F238E27FC236}">
                <a16:creationId xmlns:a16="http://schemas.microsoft.com/office/drawing/2014/main" id="{47BC9989-C0CF-4E5D-9831-99FA636CBFF3}"/>
              </a:ext>
            </a:extLst>
          </p:cNvPr>
          <p:cNvSpPr>
            <a:spLocks noGrp="1"/>
          </p:cNvSpPr>
          <p:nvPr>
            <p:ph idx="1"/>
          </p:nvPr>
        </p:nvSpPr>
        <p:spPr/>
        <p:txBody>
          <a:bodyPr>
            <a:normAutofit/>
          </a:bodyPr>
          <a:lstStyle/>
          <a:p>
            <a:pPr marL="457200" indent="-457200">
              <a:buFont typeface="+mj-lt"/>
              <a:buAutoNum type="arabicPeriod"/>
            </a:pPr>
            <a:r>
              <a:rPr lang="zh-CN" altLang="en-US" sz="2400" b="1" dirty="0"/>
              <a:t>手动重建方法</a:t>
            </a:r>
            <a:r>
              <a:rPr lang="zh-CN" altLang="en-US" dirty="0"/>
              <a:t>指的是完全依靠生物专家或研究者在屏幕上根据所见到的图像信号进行追踪与标注的方法。</a:t>
            </a:r>
            <a:r>
              <a:rPr lang="en-US" altLang="zh-CN" dirty="0"/>
              <a:t> </a:t>
            </a:r>
          </a:p>
          <a:p>
            <a:pPr marL="457200" indent="-457200">
              <a:buFont typeface="+mj-lt"/>
              <a:buAutoNum type="arabicPeriod"/>
            </a:pPr>
            <a:endParaRPr lang="en-US" altLang="zh-CN" dirty="0"/>
          </a:p>
          <a:p>
            <a:pPr marL="457200" indent="-457200">
              <a:buFont typeface="+mj-lt"/>
              <a:buAutoNum type="arabicPeriod"/>
            </a:pPr>
            <a:r>
              <a:rPr lang="zh-CN" altLang="en-US" sz="2400" b="1" dirty="0"/>
              <a:t>自动重建方法</a:t>
            </a:r>
            <a:r>
              <a:rPr lang="zh-CN" altLang="en-US" dirty="0"/>
              <a:t>指的是完全不依赖任何人工干预和操作，基于计算机的自动重建算法，自动地根据图像信号来进行神经元形态重建的方法。</a:t>
            </a:r>
            <a:endParaRPr lang="en-US" altLang="zh-CN" dirty="0"/>
          </a:p>
          <a:p>
            <a:pPr marL="457200" indent="-457200">
              <a:buFont typeface="+mj-lt"/>
              <a:buAutoNum type="arabicPeriod"/>
            </a:pPr>
            <a:endParaRPr lang="zh-CN" altLang="en-US" dirty="0"/>
          </a:p>
          <a:p>
            <a:pPr marL="457200" indent="-457200">
              <a:buFont typeface="+mj-lt"/>
              <a:buAutoNum type="arabicPeriod"/>
            </a:pPr>
            <a:r>
              <a:rPr lang="zh-CN" altLang="en-US" sz="2400" b="1" dirty="0"/>
              <a:t>半自动重建方法</a:t>
            </a:r>
            <a:r>
              <a:rPr lang="zh-CN" altLang="en-US" dirty="0"/>
              <a:t>指的是在计算机自动计算重建结果的输入，输出以及计算 过程中施以一些人为的干预的重建方法。</a:t>
            </a:r>
          </a:p>
        </p:txBody>
      </p:sp>
      <p:pic>
        <p:nvPicPr>
          <p:cNvPr id="4" name="图片 3">
            <a:extLst>
              <a:ext uri="{FF2B5EF4-FFF2-40B4-BE49-F238E27FC236}">
                <a16:creationId xmlns:a16="http://schemas.microsoft.com/office/drawing/2014/main" id="{89B57301-F339-4542-9924-C9CE590B8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Tree>
    <p:extLst>
      <p:ext uri="{BB962C8B-B14F-4D97-AF65-F5344CB8AC3E}">
        <p14:creationId xmlns:p14="http://schemas.microsoft.com/office/powerpoint/2010/main" val="2494684401"/>
      </p:ext>
    </p:extLst>
  </p:cSld>
  <p:clrMapOvr>
    <a:masterClrMapping/>
  </p:clrMapOvr>
  <mc:AlternateContent xmlns:mc="http://schemas.openxmlformats.org/markup-compatibility/2006" xmlns:p14="http://schemas.microsoft.com/office/powerpoint/2010/main">
    <mc:Choice Requires="p14">
      <p:transition spd="slow" p14:dur="2000" advTm="38150"/>
    </mc:Choice>
    <mc:Fallback xmlns="">
      <p:transition spd="slow" advTm="3815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BBDE5-A09C-431F-AC1C-79FE5C4C751D}"/>
              </a:ext>
            </a:extLst>
          </p:cNvPr>
          <p:cNvSpPr>
            <a:spLocks noGrp="1"/>
          </p:cNvSpPr>
          <p:nvPr>
            <p:ph type="title"/>
          </p:nvPr>
        </p:nvSpPr>
        <p:spPr/>
        <p:txBody>
          <a:bodyPr/>
          <a:lstStyle/>
          <a:p>
            <a:r>
              <a:rPr lang="en-US" altLang="zh-CN" dirty="0"/>
              <a:t>Virtual Finger</a:t>
            </a:r>
            <a:r>
              <a:rPr lang="zh-CN" altLang="en-US" dirty="0"/>
              <a:t>算法</a:t>
            </a:r>
            <a:br>
              <a:rPr lang="en-US" altLang="zh-CN" dirty="0"/>
            </a:br>
            <a:endParaRPr lang="zh-CN" altLang="en-US" dirty="0"/>
          </a:p>
        </p:txBody>
      </p:sp>
      <p:sp>
        <p:nvSpPr>
          <p:cNvPr id="3" name="内容占位符 2">
            <a:extLst>
              <a:ext uri="{FF2B5EF4-FFF2-40B4-BE49-F238E27FC236}">
                <a16:creationId xmlns:a16="http://schemas.microsoft.com/office/drawing/2014/main" id="{D689BE4F-EAA7-4A15-80B9-8776E48F7D16}"/>
              </a:ext>
            </a:extLst>
          </p:cNvPr>
          <p:cNvSpPr>
            <a:spLocks noGrp="1"/>
          </p:cNvSpPr>
          <p:nvPr>
            <p:ph idx="1"/>
          </p:nvPr>
        </p:nvSpPr>
        <p:spPr/>
        <p:txBody>
          <a:bodyPr/>
          <a:lstStyle/>
          <a:p>
            <a:endParaRPr lang="en-US" altLang="zh-CN" sz="2400" dirty="0"/>
          </a:p>
          <a:p>
            <a:r>
              <a:rPr lang="en-US" altLang="zh-CN" sz="2400" dirty="0"/>
              <a:t>Virtual Finger </a:t>
            </a:r>
            <a:r>
              <a:rPr lang="zh-CN" altLang="en-US" sz="2400" dirty="0"/>
              <a:t>算法以鲁棒有效的方式利用</a:t>
            </a:r>
            <a:r>
              <a:rPr lang="en-US" altLang="zh-CN" sz="2400" dirty="0">
                <a:latin typeface="Bahnschrift" panose="020B0502040204020203" pitchFamily="34" charset="0"/>
              </a:rPr>
              <a:t>2D</a:t>
            </a:r>
            <a:r>
              <a:rPr lang="zh-CN" altLang="en-US" sz="2400" dirty="0"/>
              <a:t>屏幕的输入生成三维空间中的点，曲线和感兴趣 区域（</a:t>
            </a:r>
            <a:r>
              <a:rPr lang="en-US" altLang="zh-CN" sz="2400" dirty="0"/>
              <a:t>ROI</a:t>
            </a:r>
            <a:r>
              <a:rPr lang="zh-CN" altLang="en-US" sz="2400" dirty="0"/>
              <a:t>，</a:t>
            </a:r>
            <a:r>
              <a:rPr lang="en-US" altLang="zh-CN" sz="2400" dirty="0"/>
              <a:t>Region of Interest</a:t>
            </a:r>
            <a:r>
              <a:rPr lang="zh-CN" altLang="en-US" sz="2400" dirty="0"/>
              <a:t>）。 </a:t>
            </a:r>
            <a:endParaRPr lang="en-US" altLang="zh-CN" sz="2400" dirty="0"/>
          </a:p>
          <a:p>
            <a:endParaRPr lang="en-US" altLang="zh-CN" sz="2400" dirty="0"/>
          </a:p>
          <a:p>
            <a:r>
              <a:rPr lang="zh-CN" altLang="en-US" sz="2800" dirty="0"/>
              <a:t>重建步骤</a:t>
            </a:r>
            <a:r>
              <a:rPr lang="en-US" altLang="zh-CN" sz="2800" dirty="0"/>
              <a:t>(</a:t>
            </a:r>
            <a:r>
              <a:rPr lang="zh-CN" altLang="en-US" sz="2800" dirty="0"/>
              <a:t>概述</a:t>
            </a:r>
            <a:r>
              <a:rPr lang="en-US" altLang="zh-CN" sz="2800" dirty="0"/>
              <a:t>)</a:t>
            </a:r>
            <a:r>
              <a:rPr lang="zh-CN" altLang="en-US" sz="2800" dirty="0"/>
              <a:t>：</a:t>
            </a:r>
            <a:endParaRPr lang="en-US" altLang="zh-CN" sz="2800" dirty="0"/>
          </a:p>
          <a:p>
            <a:pPr lvl="1"/>
            <a:r>
              <a:rPr lang="en-US" altLang="zh-CN" sz="2400" dirty="0"/>
              <a:t>1. </a:t>
            </a:r>
            <a:r>
              <a:rPr lang="zh-CN" altLang="en-US" sz="2400" dirty="0"/>
              <a:t>将用户在屏幕上输入的曲线采样为</a:t>
            </a:r>
            <a:r>
              <a:rPr lang="en-US" altLang="zh-CN" sz="2400" dirty="0"/>
              <a:t>N</a:t>
            </a:r>
            <a:r>
              <a:rPr lang="zh-CN" altLang="en-US" sz="2400" dirty="0"/>
              <a:t>个点，并在每个点处作出一条从屏幕向图像射出的射线；</a:t>
            </a:r>
            <a:endParaRPr lang="en-US" altLang="zh-CN" sz="2400" dirty="0"/>
          </a:p>
          <a:p>
            <a:pPr lvl="1"/>
            <a:r>
              <a:rPr lang="en-US" altLang="zh-CN" sz="2400" dirty="0"/>
              <a:t>2. </a:t>
            </a:r>
            <a:r>
              <a:rPr lang="zh-CN" altLang="en-US" sz="2400" dirty="0"/>
              <a:t>通过计算得到每条射线与图像信号相交的的</a:t>
            </a:r>
            <a:r>
              <a:rPr lang="en-US" altLang="zh-CN" sz="2400" dirty="0"/>
              <a:t>Ki * N</a:t>
            </a:r>
            <a:r>
              <a:rPr lang="zh-CN" altLang="en-US" sz="2400" dirty="0"/>
              <a:t>个体素</a:t>
            </a:r>
            <a:r>
              <a:rPr lang="en-US" altLang="zh-CN" sz="2400" dirty="0"/>
              <a:t>(voxel)</a:t>
            </a:r>
            <a:r>
              <a:rPr lang="zh-CN" altLang="en-US" sz="2400" dirty="0"/>
              <a:t>；</a:t>
            </a:r>
            <a:endParaRPr lang="en-US" altLang="zh-CN" sz="2400" dirty="0"/>
          </a:p>
          <a:p>
            <a:pPr lvl="1"/>
            <a:r>
              <a:rPr lang="en-US" altLang="zh-CN" sz="2400" dirty="0"/>
              <a:t>3. </a:t>
            </a:r>
            <a:r>
              <a:rPr lang="zh-CN" altLang="en-US" sz="2400" dirty="0"/>
              <a:t>根据</a:t>
            </a:r>
            <a:r>
              <a:rPr lang="en-US" altLang="zh-CN" sz="2400" dirty="0"/>
              <a:t>fast marching</a:t>
            </a:r>
            <a:r>
              <a:rPr lang="zh-CN" altLang="en-US" sz="2400" dirty="0"/>
              <a:t>算法计算得到从第一条射线到最后一条射线的全局最短路径。</a:t>
            </a:r>
            <a:endParaRPr lang="en-US" altLang="zh-CN" sz="2000" dirty="0"/>
          </a:p>
          <a:p>
            <a:endParaRPr lang="zh-CN" altLang="en-US" dirty="0"/>
          </a:p>
        </p:txBody>
      </p:sp>
      <p:pic>
        <p:nvPicPr>
          <p:cNvPr id="4" name="图片 3">
            <a:extLst>
              <a:ext uri="{FF2B5EF4-FFF2-40B4-BE49-F238E27FC236}">
                <a16:creationId xmlns:a16="http://schemas.microsoft.com/office/drawing/2014/main" id="{1879412C-36FB-44CD-B5C5-635815D8C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Tree>
    <p:extLst>
      <p:ext uri="{BB962C8B-B14F-4D97-AF65-F5344CB8AC3E}">
        <p14:creationId xmlns:p14="http://schemas.microsoft.com/office/powerpoint/2010/main" val="1313643721"/>
      </p:ext>
    </p:extLst>
  </p:cSld>
  <p:clrMapOvr>
    <a:masterClrMapping/>
  </p:clrMapOvr>
  <mc:AlternateContent xmlns:mc="http://schemas.openxmlformats.org/markup-compatibility/2006" xmlns:p14="http://schemas.microsoft.com/office/powerpoint/2010/main">
    <mc:Choice Requires="p14">
      <p:transition spd="slow" p14:dur="2000" advTm="35611"/>
    </mc:Choice>
    <mc:Fallback xmlns="">
      <p:transition spd="slow" advTm="3561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0DFB89-5097-4273-A7CC-D74A2D15F968}"/>
              </a:ext>
            </a:extLst>
          </p:cNvPr>
          <p:cNvSpPr>
            <a:spLocks noGrp="1"/>
          </p:cNvSpPr>
          <p:nvPr>
            <p:ph type="title"/>
          </p:nvPr>
        </p:nvSpPr>
        <p:spPr/>
        <p:txBody>
          <a:bodyPr>
            <a:normAutofit/>
          </a:bodyPr>
          <a:lstStyle/>
          <a:p>
            <a:r>
              <a:rPr lang="zh-CN" altLang="en-US" sz="4400" dirty="0"/>
              <a:t>内容提纲：</a:t>
            </a:r>
          </a:p>
        </p:txBody>
      </p:sp>
      <p:sp>
        <p:nvSpPr>
          <p:cNvPr id="3" name="内容占位符 2">
            <a:extLst>
              <a:ext uri="{FF2B5EF4-FFF2-40B4-BE49-F238E27FC236}">
                <a16:creationId xmlns:a16="http://schemas.microsoft.com/office/drawing/2014/main" id="{60D5C8A7-FEFE-4221-8D48-EE81EF0F486E}"/>
              </a:ext>
            </a:extLst>
          </p:cNvPr>
          <p:cNvSpPr>
            <a:spLocks noGrp="1"/>
          </p:cNvSpPr>
          <p:nvPr>
            <p:ph idx="1"/>
          </p:nvPr>
        </p:nvSpPr>
        <p:spPr/>
        <p:txBody>
          <a:bodyPr>
            <a:normAutofit/>
          </a:bodyPr>
          <a:lstStyle/>
          <a:p>
            <a:r>
              <a:rPr lang="zh-CN" altLang="en-US" sz="4000" dirty="0"/>
              <a:t>选题背景与意义</a:t>
            </a:r>
            <a:endParaRPr lang="en-US" altLang="zh-CN" sz="4000" dirty="0"/>
          </a:p>
          <a:p>
            <a:r>
              <a:rPr lang="zh-CN" altLang="en-US" sz="4000" dirty="0"/>
              <a:t>关键技术及关键工具介绍</a:t>
            </a:r>
            <a:endParaRPr lang="en-US" altLang="zh-CN" sz="4000" dirty="0"/>
          </a:p>
          <a:p>
            <a:r>
              <a:rPr lang="zh-CN" altLang="en-US" sz="4000" dirty="0"/>
              <a:t>基于虚拟现实的显示与交互</a:t>
            </a:r>
            <a:endParaRPr lang="en-US" altLang="zh-CN" sz="4000" dirty="0"/>
          </a:p>
          <a:p>
            <a:r>
              <a:rPr lang="zh-CN" altLang="en-US" sz="4000" dirty="0"/>
              <a:t>系统与成果展示</a:t>
            </a:r>
            <a:endParaRPr lang="en-US" altLang="zh-CN" sz="4000" dirty="0"/>
          </a:p>
          <a:p>
            <a:r>
              <a:rPr lang="zh-CN" altLang="en-US" sz="4000" dirty="0"/>
              <a:t>结论与展望</a:t>
            </a:r>
          </a:p>
        </p:txBody>
      </p:sp>
      <p:pic>
        <p:nvPicPr>
          <p:cNvPr id="4" name="图片 3">
            <a:extLst>
              <a:ext uri="{FF2B5EF4-FFF2-40B4-BE49-F238E27FC236}">
                <a16:creationId xmlns:a16="http://schemas.microsoft.com/office/drawing/2014/main" id="{BA0CF0A6-B0C4-46CC-894D-F752C2FEE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Tree>
    <p:extLst>
      <p:ext uri="{BB962C8B-B14F-4D97-AF65-F5344CB8AC3E}">
        <p14:creationId xmlns:p14="http://schemas.microsoft.com/office/powerpoint/2010/main" val="1161347284"/>
      </p:ext>
    </p:extLst>
  </p:cSld>
  <p:clrMapOvr>
    <a:masterClrMapping/>
  </p:clrMapOvr>
  <mc:AlternateContent xmlns:mc="http://schemas.openxmlformats.org/markup-compatibility/2006" xmlns:p14="http://schemas.microsoft.com/office/powerpoint/2010/main">
    <mc:Choice Requires="p14">
      <p:transition spd="slow" p14:dur="2000" advTm="3184"/>
    </mc:Choice>
    <mc:Fallback xmlns="">
      <p:transition spd="slow" advTm="318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1AB0BF79-2F58-43B0-9ABE-FEAE759E4F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1511" y="296065"/>
            <a:ext cx="7316438" cy="6060081"/>
          </a:xfrm>
        </p:spPr>
      </p:pic>
      <p:pic>
        <p:nvPicPr>
          <p:cNvPr id="4" name="图片 3">
            <a:extLst>
              <a:ext uri="{FF2B5EF4-FFF2-40B4-BE49-F238E27FC236}">
                <a16:creationId xmlns:a16="http://schemas.microsoft.com/office/drawing/2014/main" id="{918068AC-BADA-4A21-86EF-2044930E9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
        <p:nvSpPr>
          <p:cNvPr id="2" name="标题 1">
            <a:extLst>
              <a:ext uri="{FF2B5EF4-FFF2-40B4-BE49-F238E27FC236}">
                <a16:creationId xmlns:a16="http://schemas.microsoft.com/office/drawing/2014/main" id="{46CBBDE5-A09C-431F-AC1C-79FE5C4C751D}"/>
              </a:ext>
            </a:extLst>
          </p:cNvPr>
          <p:cNvSpPr>
            <a:spLocks noGrp="1"/>
          </p:cNvSpPr>
          <p:nvPr>
            <p:ph type="title"/>
          </p:nvPr>
        </p:nvSpPr>
        <p:spPr/>
        <p:txBody>
          <a:bodyPr/>
          <a:lstStyle/>
          <a:p>
            <a:r>
              <a:rPr lang="en-US" altLang="zh-CN" dirty="0"/>
              <a:t>Virtual Finger</a:t>
            </a:r>
            <a:r>
              <a:rPr lang="zh-CN" altLang="en-US" dirty="0"/>
              <a:t>算法</a:t>
            </a:r>
            <a:br>
              <a:rPr lang="en-US" altLang="zh-CN" dirty="0"/>
            </a:br>
            <a:endParaRPr lang="zh-CN" altLang="en-US" dirty="0"/>
          </a:p>
        </p:txBody>
      </p:sp>
      <p:sp>
        <p:nvSpPr>
          <p:cNvPr id="9" name="文本框 8">
            <a:extLst>
              <a:ext uri="{FF2B5EF4-FFF2-40B4-BE49-F238E27FC236}">
                <a16:creationId xmlns:a16="http://schemas.microsoft.com/office/drawing/2014/main" id="{8C0F6031-7C47-4C4A-810A-99280F54F230}"/>
              </a:ext>
            </a:extLst>
          </p:cNvPr>
          <p:cNvSpPr txBox="1"/>
          <p:nvPr/>
        </p:nvSpPr>
        <p:spPr>
          <a:xfrm>
            <a:off x="3534032" y="160638"/>
            <a:ext cx="5699481" cy="593124"/>
          </a:xfrm>
          <a:prstGeom prst="rect">
            <a:avLst/>
          </a:prstGeom>
          <a:solidFill>
            <a:schemeClr val="bg1"/>
          </a:solidFill>
        </p:spPr>
        <p:txBody>
          <a:bodyPr wrap="square" rtlCol="0">
            <a:spAutoFit/>
          </a:bodyPr>
          <a:lstStyle/>
          <a:p>
            <a:endParaRPr lang="zh-CN" altLang="en-US" dirty="0"/>
          </a:p>
        </p:txBody>
      </p:sp>
    </p:spTree>
    <p:extLst>
      <p:ext uri="{BB962C8B-B14F-4D97-AF65-F5344CB8AC3E}">
        <p14:creationId xmlns:p14="http://schemas.microsoft.com/office/powerpoint/2010/main" val="449132288"/>
      </p:ext>
    </p:extLst>
  </p:cSld>
  <p:clrMapOvr>
    <a:masterClrMapping/>
  </p:clrMapOvr>
  <mc:AlternateContent xmlns:mc="http://schemas.openxmlformats.org/markup-compatibility/2006" xmlns:p14="http://schemas.microsoft.com/office/powerpoint/2010/main">
    <mc:Choice Requires="p14">
      <p:transition spd="slow" p14:dur="2000" advTm="10304"/>
    </mc:Choice>
    <mc:Fallback xmlns="">
      <p:transition spd="slow" advTm="1030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9A816-E438-4E58-9CA6-D19F2BD4D817}"/>
              </a:ext>
            </a:extLst>
          </p:cNvPr>
          <p:cNvSpPr>
            <a:spLocks noGrp="1"/>
          </p:cNvSpPr>
          <p:nvPr>
            <p:ph type="title"/>
          </p:nvPr>
        </p:nvSpPr>
        <p:spPr/>
        <p:txBody>
          <a:bodyPr/>
          <a:lstStyle/>
          <a:p>
            <a:r>
              <a:rPr lang="zh-CN" altLang="en-US" dirty="0"/>
              <a:t>改进的</a:t>
            </a:r>
            <a:br>
              <a:rPr lang="en-US" altLang="zh-CN" dirty="0"/>
            </a:br>
            <a:r>
              <a:rPr lang="en-US" altLang="zh-CN" dirty="0"/>
              <a:t>Virtual Finger</a:t>
            </a:r>
            <a:r>
              <a:rPr lang="zh-CN" altLang="en-US" dirty="0"/>
              <a:t>算法</a:t>
            </a:r>
            <a:br>
              <a:rPr lang="en-US" altLang="zh-CN" dirty="0"/>
            </a:br>
            <a:endParaRPr lang="zh-CN" altLang="en-US" dirty="0"/>
          </a:p>
        </p:txBody>
      </p:sp>
      <p:sp>
        <p:nvSpPr>
          <p:cNvPr id="3" name="内容占位符 2">
            <a:extLst>
              <a:ext uri="{FF2B5EF4-FFF2-40B4-BE49-F238E27FC236}">
                <a16:creationId xmlns:a16="http://schemas.microsoft.com/office/drawing/2014/main" id="{52454E3F-FC9B-48B0-8614-81EF629D31DD}"/>
              </a:ext>
            </a:extLst>
          </p:cNvPr>
          <p:cNvSpPr>
            <a:spLocks noGrp="1"/>
          </p:cNvSpPr>
          <p:nvPr>
            <p:ph idx="1"/>
          </p:nvPr>
        </p:nvSpPr>
        <p:spPr/>
        <p:txBody>
          <a:bodyPr>
            <a:normAutofit/>
          </a:bodyPr>
          <a:lstStyle/>
          <a:p>
            <a:r>
              <a:rPr lang="zh-CN" altLang="en-US" sz="2400" dirty="0"/>
              <a:t>改进的</a:t>
            </a:r>
            <a:r>
              <a:rPr lang="en-US" altLang="zh-CN" sz="2400" dirty="0"/>
              <a:t>Virtual Finger</a:t>
            </a:r>
            <a:r>
              <a:rPr lang="zh-CN" altLang="en-US" sz="2400" dirty="0"/>
              <a:t>算法的目标：</a:t>
            </a:r>
            <a:endParaRPr lang="en-US" altLang="zh-CN" sz="2400" dirty="0"/>
          </a:p>
          <a:p>
            <a:pPr marL="502920" lvl="1" indent="0">
              <a:buNone/>
            </a:pPr>
            <a:r>
              <a:rPr lang="en-US" altLang="zh-CN" sz="2000" dirty="0"/>
              <a:t>1.</a:t>
            </a:r>
            <a:r>
              <a:rPr lang="zh-CN" altLang="en-US" sz="2000" dirty="0"/>
              <a:t>将传统</a:t>
            </a:r>
            <a:r>
              <a:rPr lang="en-US" altLang="zh-CN" sz="2000" dirty="0">
                <a:latin typeface="Bahnschrift" panose="020B0502040204020203" pitchFamily="34" charset="0"/>
              </a:rPr>
              <a:t>2D</a:t>
            </a:r>
            <a:r>
              <a:rPr lang="zh-CN" altLang="en-US" sz="2000" dirty="0"/>
              <a:t>屏幕上的</a:t>
            </a:r>
            <a:r>
              <a:rPr lang="en-US" altLang="zh-CN" sz="2000" dirty="0"/>
              <a:t>Virtual Finger</a:t>
            </a:r>
            <a:r>
              <a:rPr lang="zh-CN" altLang="en-US" sz="2000" dirty="0"/>
              <a:t>算法拓展至虚拟现实环境中；</a:t>
            </a:r>
            <a:endParaRPr lang="en-US" altLang="zh-CN" sz="2000" dirty="0"/>
          </a:p>
          <a:p>
            <a:pPr marL="502920" lvl="1" indent="0">
              <a:buNone/>
            </a:pPr>
            <a:r>
              <a:rPr lang="en-US" altLang="zh-CN" sz="2000" dirty="0"/>
              <a:t>2.</a:t>
            </a:r>
            <a:r>
              <a:rPr lang="zh-CN" altLang="en-US" sz="2000" dirty="0"/>
              <a:t>针对虚拟现实环境的特性做出改进。</a:t>
            </a:r>
            <a:endParaRPr lang="en-US" altLang="zh-CN" sz="2000" dirty="0"/>
          </a:p>
          <a:p>
            <a:pPr lvl="1"/>
            <a:endParaRPr lang="en-US" altLang="zh-CN" sz="2000" dirty="0"/>
          </a:p>
          <a:p>
            <a:pPr lvl="1"/>
            <a:endParaRPr lang="en-US" altLang="zh-CN" sz="2000" dirty="0"/>
          </a:p>
          <a:p>
            <a:r>
              <a:rPr lang="zh-CN" altLang="en-US" sz="2400" dirty="0"/>
              <a:t>改进的</a:t>
            </a:r>
            <a:r>
              <a:rPr lang="en-US" altLang="zh-CN" sz="2400" dirty="0"/>
              <a:t>Virtual Finger</a:t>
            </a:r>
            <a:r>
              <a:rPr lang="zh-CN" altLang="en-US" sz="2400" dirty="0"/>
              <a:t>算法的关键问题：</a:t>
            </a:r>
            <a:endParaRPr lang="en-US" altLang="zh-CN" sz="2400" dirty="0"/>
          </a:p>
          <a:p>
            <a:pPr marL="502920" lvl="1" indent="0">
              <a:buNone/>
            </a:pPr>
            <a:r>
              <a:rPr lang="en-US" altLang="zh-CN" sz="2000" dirty="0"/>
              <a:t>1. </a:t>
            </a:r>
            <a:r>
              <a:rPr lang="zh-CN" altLang="en-US" sz="2000" dirty="0"/>
              <a:t>用户的输入不再是多个</a:t>
            </a:r>
            <a:r>
              <a:rPr lang="en-US" altLang="zh-CN" sz="2000" dirty="0">
                <a:latin typeface="Bahnschrift" panose="020B0502040204020203" pitchFamily="34" charset="0"/>
              </a:rPr>
              <a:t>2D</a:t>
            </a:r>
            <a:r>
              <a:rPr lang="zh-CN" altLang="en-US" sz="2000" dirty="0"/>
              <a:t>坐标点，而是一系列</a:t>
            </a:r>
            <a:r>
              <a:rPr lang="en-US" altLang="zh-CN" sz="2000" dirty="0">
                <a:latin typeface="Bahnschrift" panose="020B0502040204020203" pitchFamily="34" charset="0"/>
              </a:rPr>
              <a:t>3D</a:t>
            </a:r>
            <a:r>
              <a:rPr lang="zh-CN" altLang="en-US" sz="2000" dirty="0"/>
              <a:t>空间坐标中的点；</a:t>
            </a:r>
            <a:endParaRPr lang="en-US" altLang="zh-CN" sz="2000" dirty="0"/>
          </a:p>
          <a:p>
            <a:pPr marL="502920" lvl="1" indent="0">
              <a:buNone/>
            </a:pPr>
            <a:r>
              <a:rPr lang="en-US" altLang="zh-CN" sz="2000" dirty="0"/>
              <a:t>2. </a:t>
            </a:r>
            <a:r>
              <a:rPr lang="zh-CN" altLang="en-US" sz="2000" dirty="0"/>
              <a:t>用户的输入与真实图像信号的误差可能是任意方向；</a:t>
            </a:r>
            <a:endParaRPr lang="en-US" altLang="zh-CN" sz="2000" dirty="0"/>
          </a:p>
          <a:p>
            <a:pPr marL="502920" lvl="1" indent="0">
              <a:buNone/>
            </a:pPr>
            <a:r>
              <a:rPr lang="en-US" altLang="zh-CN" sz="2000" dirty="0"/>
              <a:t>3. </a:t>
            </a:r>
            <a:r>
              <a:rPr lang="zh-CN" altLang="en-US" sz="2000" dirty="0"/>
              <a:t>用户的输入可能不在图像信号内部。</a:t>
            </a:r>
            <a:endParaRPr lang="en-US" altLang="zh-CN" sz="2000" dirty="0"/>
          </a:p>
        </p:txBody>
      </p:sp>
      <p:pic>
        <p:nvPicPr>
          <p:cNvPr id="4" name="图片 3">
            <a:extLst>
              <a:ext uri="{FF2B5EF4-FFF2-40B4-BE49-F238E27FC236}">
                <a16:creationId xmlns:a16="http://schemas.microsoft.com/office/drawing/2014/main" id="{46D4867E-C3AF-4337-8E82-C33DE34DA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Tree>
    <p:extLst>
      <p:ext uri="{BB962C8B-B14F-4D97-AF65-F5344CB8AC3E}">
        <p14:creationId xmlns:p14="http://schemas.microsoft.com/office/powerpoint/2010/main" val="864443174"/>
      </p:ext>
    </p:extLst>
  </p:cSld>
  <p:clrMapOvr>
    <a:masterClrMapping/>
  </p:clrMapOvr>
  <mc:AlternateContent xmlns:mc="http://schemas.openxmlformats.org/markup-compatibility/2006" xmlns:p14="http://schemas.microsoft.com/office/powerpoint/2010/main">
    <mc:Choice Requires="p14">
      <p:transition spd="slow" p14:dur="2000" advTm="60580"/>
    </mc:Choice>
    <mc:Fallback xmlns="">
      <p:transition spd="slow" advTm="6058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9A816-E438-4E58-9CA6-D19F2BD4D817}"/>
              </a:ext>
            </a:extLst>
          </p:cNvPr>
          <p:cNvSpPr>
            <a:spLocks noGrp="1"/>
          </p:cNvSpPr>
          <p:nvPr>
            <p:ph type="title"/>
          </p:nvPr>
        </p:nvSpPr>
        <p:spPr/>
        <p:txBody>
          <a:bodyPr/>
          <a:lstStyle/>
          <a:p>
            <a:r>
              <a:rPr lang="zh-CN" altLang="en-US" dirty="0"/>
              <a:t>改进的</a:t>
            </a:r>
            <a:br>
              <a:rPr lang="en-US" altLang="zh-CN" dirty="0"/>
            </a:br>
            <a:r>
              <a:rPr lang="en-US" altLang="zh-CN" dirty="0"/>
              <a:t>Virtual Finger</a:t>
            </a:r>
            <a:r>
              <a:rPr lang="zh-CN" altLang="en-US" dirty="0"/>
              <a:t>算法</a:t>
            </a:r>
            <a:br>
              <a:rPr lang="en-US" altLang="zh-CN" dirty="0"/>
            </a:br>
            <a:endParaRPr lang="zh-CN" altLang="en-US" dirty="0"/>
          </a:p>
        </p:txBody>
      </p:sp>
      <p:pic>
        <p:nvPicPr>
          <p:cNvPr id="25" name="内容占位符 24">
            <a:extLst>
              <a:ext uri="{FF2B5EF4-FFF2-40B4-BE49-F238E27FC236}">
                <a16:creationId xmlns:a16="http://schemas.microsoft.com/office/drawing/2014/main" id="{4405F86C-153B-4B59-B13D-83A0AFA311A6}"/>
              </a:ext>
            </a:extLst>
          </p:cNvPr>
          <p:cNvPicPr>
            <a:picLocks noGrp="1" noChangeAspect="1"/>
          </p:cNvPicPr>
          <p:nvPr>
            <p:ph idx="1"/>
          </p:nvPr>
        </p:nvPicPr>
        <p:blipFill>
          <a:blip r:embed="rId2"/>
          <a:stretch>
            <a:fillRect/>
          </a:stretch>
        </p:blipFill>
        <p:spPr>
          <a:xfrm>
            <a:off x="3452295" y="863790"/>
            <a:ext cx="5287409" cy="5121275"/>
          </a:xfrm>
          <a:prstGeom prst="rect">
            <a:avLst/>
          </a:prstGeom>
        </p:spPr>
      </p:pic>
      <p:sp>
        <p:nvSpPr>
          <p:cNvPr id="26" name="文本框 25">
            <a:extLst>
              <a:ext uri="{FF2B5EF4-FFF2-40B4-BE49-F238E27FC236}">
                <a16:creationId xmlns:a16="http://schemas.microsoft.com/office/drawing/2014/main" id="{16979564-8B59-4D4A-8F12-CB3553B67458}"/>
              </a:ext>
            </a:extLst>
          </p:cNvPr>
          <p:cNvSpPr txBox="1"/>
          <p:nvPr/>
        </p:nvSpPr>
        <p:spPr>
          <a:xfrm>
            <a:off x="3900195" y="6148873"/>
            <a:ext cx="2808514" cy="369332"/>
          </a:xfrm>
          <a:prstGeom prst="rect">
            <a:avLst/>
          </a:prstGeom>
          <a:noFill/>
        </p:spPr>
        <p:txBody>
          <a:bodyPr wrap="square" rtlCol="0">
            <a:spAutoFit/>
          </a:bodyPr>
          <a:lstStyle/>
          <a:p>
            <a:pPr algn="ctr"/>
            <a:r>
              <a:rPr lang="zh-CN" altLang="en-US" dirty="0"/>
              <a:t>算法流程图</a:t>
            </a:r>
          </a:p>
        </p:txBody>
      </p:sp>
      <p:pic>
        <p:nvPicPr>
          <p:cNvPr id="5" name="图片 4">
            <a:extLst>
              <a:ext uri="{FF2B5EF4-FFF2-40B4-BE49-F238E27FC236}">
                <a16:creationId xmlns:a16="http://schemas.microsoft.com/office/drawing/2014/main" id="{D9EF7066-BDC3-4F31-BFF4-24BDC3DB1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4" name="图片 3">
            <a:extLst>
              <a:ext uri="{FF2B5EF4-FFF2-40B4-BE49-F238E27FC236}">
                <a16:creationId xmlns:a16="http://schemas.microsoft.com/office/drawing/2014/main" id="{480AFAA2-BC52-4A48-9A71-EF1AEB1A5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9704" y="588133"/>
            <a:ext cx="3429000" cy="6096000"/>
          </a:xfrm>
          <a:prstGeom prst="rect">
            <a:avLst/>
          </a:prstGeom>
        </p:spPr>
      </p:pic>
    </p:spTree>
    <p:extLst>
      <p:ext uri="{BB962C8B-B14F-4D97-AF65-F5344CB8AC3E}">
        <p14:creationId xmlns:p14="http://schemas.microsoft.com/office/powerpoint/2010/main" val="730430270"/>
      </p:ext>
    </p:extLst>
  </p:cSld>
  <p:clrMapOvr>
    <a:masterClrMapping/>
  </p:clrMapOvr>
  <mc:AlternateContent xmlns:mc="http://schemas.openxmlformats.org/markup-compatibility/2006" xmlns:p14="http://schemas.microsoft.com/office/powerpoint/2010/main">
    <mc:Choice Requires="p14">
      <p:transition spd="slow" p14:dur="2000" advTm="20106"/>
    </mc:Choice>
    <mc:Fallback xmlns="">
      <p:transition spd="slow" advTm="2010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9EF09C-C689-46F0-9EB0-C6E65B27EB8A}"/>
              </a:ext>
            </a:extLst>
          </p:cNvPr>
          <p:cNvSpPr>
            <a:spLocks noGrp="1"/>
          </p:cNvSpPr>
          <p:nvPr>
            <p:ph type="title"/>
          </p:nvPr>
        </p:nvSpPr>
        <p:spPr/>
        <p:txBody>
          <a:bodyPr/>
          <a:lstStyle/>
          <a:p>
            <a:r>
              <a:rPr lang="zh-CN" altLang="en-US" dirty="0"/>
              <a:t>系统展示</a:t>
            </a:r>
          </a:p>
        </p:txBody>
      </p:sp>
      <p:sp>
        <p:nvSpPr>
          <p:cNvPr id="3" name="内容占位符 2">
            <a:extLst>
              <a:ext uri="{FF2B5EF4-FFF2-40B4-BE49-F238E27FC236}">
                <a16:creationId xmlns:a16="http://schemas.microsoft.com/office/drawing/2014/main" id="{A2F890DC-9CB1-425E-BF0C-A11CB927E2A9}"/>
              </a:ext>
            </a:extLst>
          </p:cNvPr>
          <p:cNvSpPr>
            <a:spLocks noGrp="1"/>
          </p:cNvSpPr>
          <p:nvPr>
            <p:ph idx="1"/>
          </p:nvPr>
        </p:nvSpPr>
        <p:spPr/>
        <p:txBody>
          <a:bodyPr/>
          <a:lstStyle/>
          <a:p>
            <a:r>
              <a:rPr lang="en-US" altLang="zh-CN" u="sng"/>
              <a:t>VR Demo.</a:t>
            </a:r>
            <a:r>
              <a:rPr lang="en-US" altLang="zh-CN" u="sng" dirty="0"/>
              <a:t>mp4 (as the MR one)</a:t>
            </a:r>
            <a:endParaRPr lang="zh-CN" altLang="en-US" u="sng" dirty="0"/>
          </a:p>
        </p:txBody>
      </p:sp>
      <p:pic>
        <p:nvPicPr>
          <p:cNvPr id="4" name="图片 3">
            <a:extLst>
              <a:ext uri="{FF2B5EF4-FFF2-40B4-BE49-F238E27FC236}">
                <a16:creationId xmlns:a16="http://schemas.microsoft.com/office/drawing/2014/main" id="{537B4201-A187-4AB3-AEF6-AD4726FEF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32770" name="Picture 2" descr="âicon videoâçå¾çæç´¢ç»æ">
            <a:extLst>
              <a:ext uri="{FF2B5EF4-FFF2-40B4-BE49-F238E27FC236}">
                <a16:creationId xmlns:a16="http://schemas.microsoft.com/office/drawing/2014/main" id="{BCB06A08-52EE-4297-989F-4DFFABFFA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3513" y="3849266"/>
            <a:ext cx="2880000"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022"/>
      </p:ext>
    </p:extLst>
  </p:cSld>
  <p:clrMapOvr>
    <a:masterClrMapping/>
  </p:clrMapOvr>
  <mc:AlternateContent xmlns:mc="http://schemas.openxmlformats.org/markup-compatibility/2006" xmlns:p14="http://schemas.microsoft.com/office/powerpoint/2010/main">
    <mc:Choice Requires="p14">
      <p:transition spd="slow" p14:dur="2000" advTm="6370"/>
    </mc:Choice>
    <mc:Fallback xmlns="">
      <p:transition spd="slow" advTm="637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BD2F61-D520-4A9C-919E-CE102B9360FB}"/>
              </a:ext>
            </a:extLst>
          </p:cNvPr>
          <p:cNvSpPr>
            <a:spLocks noGrp="1"/>
          </p:cNvSpPr>
          <p:nvPr>
            <p:ph type="title"/>
          </p:nvPr>
        </p:nvSpPr>
        <p:spPr/>
        <p:txBody>
          <a:bodyPr/>
          <a:lstStyle/>
          <a:p>
            <a:r>
              <a:rPr lang="zh-CN" altLang="en-US" dirty="0"/>
              <a:t>系统展示</a:t>
            </a:r>
          </a:p>
        </p:txBody>
      </p:sp>
      <p:pic>
        <p:nvPicPr>
          <p:cNvPr id="4" name="图片 3">
            <a:extLst>
              <a:ext uri="{FF2B5EF4-FFF2-40B4-BE49-F238E27FC236}">
                <a16:creationId xmlns:a16="http://schemas.microsoft.com/office/drawing/2014/main" id="{FE831A7D-ECCB-4411-95CF-DEDF352F6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6146" name="Picture 2" descr="âicon imageâçå¾çæç´¢ç»æ">
            <a:extLst>
              <a:ext uri="{FF2B5EF4-FFF2-40B4-BE49-F238E27FC236}">
                <a16:creationId xmlns:a16="http://schemas.microsoft.com/office/drawing/2014/main" id="{A7D142EC-C803-4BA6-9FEB-34DF3442D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8234" y="4151929"/>
            <a:ext cx="21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descr="图片包含 风筝, 放飞, 天空, 户外&#10;&#10;已生成极高可信度的说明">
            <a:extLst>
              <a:ext uri="{FF2B5EF4-FFF2-40B4-BE49-F238E27FC236}">
                <a16:creationId xmlns:a16="http://schemas.microsoft.com/office/drawing/2014/main" id="{37431A45-07FF-44BA-AC22-7F75CEF15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2977" y="649485"/>
            <a:ext cx="5647141" cy="5559030"/>
          </a:xfrm>
          <a:prstGeom prst="rect">
            <a:avLst/>
          </a:prstGeom>
        </p:spPr>
      </p:pic>
      <p:sp>
        <p:nvSpPr>
          <p:cNvPr id="3" name="文本框 2">
            <a:extLst>
              <a:ext uri="{FF2B5EF4-FFF2-40B4-BE49-F238E27FC236}">
                <a16:creationId xmlns:a16="http://schemas.microsoft.com/office/drawing/2014/main" id="{6F6B8C33-668A-4D32-AED2-6D89AD6EBE20}"/>
              </a:ext>
            </a:extLst>
          </p:cNvPr>
          <p:cNvSpPr txBox="1"/>
          <p:nvPr/>
        </p:nvSpPr>
        <p:spPr>
          <a:xfrm>
            <a:off x="4599992" y="6311929"/>
            <a:ext cx="4292081" cy="338554"/>
          </a:xfrm>
          <a:prstGeom prst="rect">
            <a:avLst/>
          </a:prstGeom>
          <a:noFill/>
        </p:spPr>
        <p:txBody>
          <a:bodyPr wrap="square" rtlCol="0">
            <a:spAutoFit/>
          </a:bodyPr>
          <a:lstStyle/>
          <a:p>
            <a:r>
              <a:rPr lang="zh-CN" altLang="en-US" sz="1600" dirty="0"/>
              <a:t>专家使用本系统得到的完整重建结果</a:t>
            </a:r>
          </a:p>
        </p:txBody>
      </p:sp>
    </p:spTree>
    <p:extLst>
      <p:ext uri="{BB962C8B-B14F-4D97-AF65-F5344CB8AC3E}">
        <p14:creationId xmlns:p14="http://schemas.microsoft.com/office/powerpoint/2010/main" val="4013110601"/>
      </p:ext>
    </p:extLst>
  </p:cSld>
  <p:clrMapOvr>
    <a:masterClrMapping/>
  </p:clrMapOvr>
  <mc:AlternateContent xmlns:mc="http://schemas.openxmlformats.org/markup-compatibility/2006" xmlns:p14="http://schemas.microsoft.com/office/powerpoint/2010/main">
    <mc:Choice Requires="p14">
      <p:transition spd="slow" p14:dur="2000" advTm="15586"/>
    </mc:Choice>
    <mc:Fallback xmlns="">
      <p:transition spd="slow" advTm="1558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1D1BE1-667F-43BA-B2CD-7EDC64AA492D}"/>
              </a:ext>
            </a:extLst>
          </p:cNvPr>
          <p:cNvSpPr>
            <a:spLocks noGrp="1"/>
          </p:cNvSpPr>
          <p:nvPr>
            <p:ph type="title"/>
          </p:nvPr>
        </p:nvSpPr>
        <p:spPr/>
        <p:txBody>
          <a:bodyPr/>
          <a:lstStyle/>
          <a:p>
            <a:r>
              <a:rPr lang="zh-CN" altLang="en-US" dirty="0"/>
              <a:t>研究中遇到即解决的问题</a:t>
            </a:r>
          </a:p>
        </p:txBody>
      </p:sp>
      <p:sp>
        <p:nvSpPr>
          <p:cNvPr id="3" name="内容占位符 2">
            <a:extLst>
              <a:ext uri="{FF2B5EF4-FFF2-40B4-BE49-F238E27FC236}">
                <a16:creationId xmlns:a16="http://schemas.microsoft.com/office/drawing/2014/main" id="{071FB404-7EAC-4909-9B18-1535A6A45489}"/>
              </a:ext>
            </a:extLst>
          </p:cNvPr>
          <p:cNvSpPr>
            <a:spLocks noGrp="1"/>
          </p:cNvSpPr>
          <p:nvPr>
            <p:ph idx="1"/>
          </p:nvPr>
        </p:nvSpPr>
        <p:spPr/>
        <p:txBody>
          <a:bodyPr/>
          <a:lstStyle/>
          <a:p>
            <a:pPr marL="0" indent="0">
              <a:buNone/>
            </a:pPr>
            <a:endParaRPr lang="en-US" altLang="zh-CN" dirty="0"/>
          </a:p>
          <a:p>
            <a:pPr marL="457200" indent="-457200">
              <a:buFont typeface="+mj-lt"/>
              <a:buAutoNum type="arabicPeriod"/>
            </a:pPr>
            <a:r>
              <a:rPr lang="zh-CN" altLang="en-US" dirty="0"/>
              <a:t>当前的虚拟现实应用多基于游戏引擎</a:t>
            </a:r>
            <a:r>
              <a:rPr lang="en-US" altLang="zh-CN" dirty="0"/>
              <a:t>(</a:t>
            </a:r>
            <a:r>
              <a:rPr lang="en-US" altLang="zh-CN" dirty="0" err="1"/>
              <a:t>Unity,Unreal</a:t>
            </a:r>
            <a:r>
              <a:rPr lang="zh-CN" altLang="en-US" dirty="0"/>
              <a:t>等</a:t>
            </a:r>
            <a:r>
              <a:rPr lang="en-US" altLang="zh-CN" dirty="0"/>
              <a:t>)</a:t>
            </a:r>
            <a:r>
              <a:rPr lang="zh-CN" altLang="en-US" dirty="0"/>
              <a:t>制作，直接基于</a:t>
            </a:r>
            <a:r>
              <a:rPr lang="en-US" altLang="zh-CN" dirty="0"/>
              <a:t>OpenGL</a:t>
            </a:r>
            <a:r>
              <a:rPr lang="zh-CN" altLang="en-US" dirty="0"/>
              <a:t>的虚拟现实应用资料较少，开发过程中的许多问题需要花费较长时间摸索；</a:t>
            </a:r>
            <a:endParaRPr lang="en-US" altLang="zh-CN" dirty="0"/>
          </a:p>
          <a:p>
            <a:pPr marL="457200" indent="-457200">
              <a:buFont typeface="+mj-lt"/>
              <a:buAutoNum type="arabicPeriod"/>
            </a:pPr>
            <a:endParaRPr lang="en-US" altLang="zh-CN" dirty="0"/>
          </a:p>
          <a:p>
            <a:pPr marL="457200" indent="-457200">
              <a:buFont typeface="+mj-lt"/>
              <a:buAutoNum type="arabicPeriod"/>
            </a:pPr>
            <a:r>
              <a:rPr lang="zh-CN" altLang="en-US" dirty="0"/>
              <a:t>开发初期阶段，由于缺少与神经形态学研究领域的专家交流，很难掌握研究专家们实际的需求与使用环境，直到中后期与专家交流增多，邀请他们实际体验本系统并提出意见后，开发过程明显更加流畅顺利。</a:t>
            </a:r>
            <a:endParaRPr lang="en-US" altLang="zh-CN" dirty="0"/>
          </a:p>
          <a:p>
            <a:pPr marL="457200" indent="-457200">
              <a:buFont typeface="+mj-lt"/>
              <a:buAutoNum type="arabicPeriod"/>
            </a:pPr>
            <a:endParaRPr lang="en-US" altLang="zh-CN" dirty="0"/>
          </a:p>
          <a:p>
            <a:pPr marL="457200" indent="-457200">
              <a:buFont typeface="+mj-lt"/>
              <a:buAutoNum type="arabicPeriod"/>
            </a:pPr>
            <a:endParaRPr lang="en-US" altLang="zh-CN" dirty="0"/>
          </a:p>
          <a:p>
            <a:pPr marL="457200" indent="-457200">
              <a:buFont typeface="+mj-lt"/>
              <a:buAutoNum type="arabicPeriod"/>
            </a:pPr>
            <a:endParaRPr lang="zh-CN" altLang="en-US" dirty="0"/>
          </a:p>
        </p:txBody>
      </p:sp>
      <p:pic>
        <p:nvPicPr>
          <p:cNvPr id="4" name="图片 3">
            <a:extLst>
              <a:ext uri="{FF2B5EF4-FFF2-40B4-BE49-F238E27FC236}">
                <a16:creationId xmlns:a16="http://schemas.microsoft.com/office/drawing/2014/main" id="{20E31AFF-D475-42C9-A811-3CC4341DD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5122" name="Picture 2" descr="âicon questionâçå¾çæç´¢ç»æ">
            <a:extLst>
              <a:ext uri="{FF2B5EF4-FFF2-40B4-BE49-F238E27FC236}">
                <a16:creationId xmlns:a16="http://schemas.microsoft.com/office/drawing/2014/main" id="{202252DA-1CF4-48A5-8BBA-C0E567F7B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1242" y="4208098"/>
            <a:ext cx="2640758" cy="2640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644671"/>
      </p:ext>
    </p:extLst>
  </p:cSld>
  <p:clrMapOvr>
    <a:masterClrMapping/>
  </p:clrMapOvr>
  <mc:AlternateContent xmlns:mc="http://schemas.openxmlformats.org/markup-compatibility/2006" xmlns:p14="http://schemas.microsoft.com/office/powerpoint/2010/main">
    <mc:Choice Requires="p14">
      <p:transition spd="slow" p14:dur="2000" advTm="8067"/>
    </mc:Choice>
    <mc:Fallback xmlns="">
      <p:transition spd="slow" advTm="8067"/>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A4708A-4853-4F90-BF2B-6757D3C706F8}"/>
              </a:ext>
            </a:extLst>
          </p:cNvPr>
          <p:cNvSpPr>
            <a:spLocks noGrp="1"/>
          </p:cNvSpPr>
          <p:nvPr>
            <p:ph type="title"/>
          </p:nvPr>
        </p:nvSpPr>
        <p:spPr/>
        <p:txBody>
          <a:bodyPr/>
          <a:lstStyle/>
          <a:p>
            <a:r>
              <a:rPr lang="zh-CN" altLang="en-US" dirty="0"/>
              <a:t>结论与展望</a:t>
            </a:r>
          </a:p>
        </p:txBody>
      </p:sp>
      <p:sp>
        <p:nvSpPr>
          <p:cNvPr id="3" name="内容占位符 2">
            <a:extLst>
              <a:ext uri="{FF2B5EF4-FFF2-40B4-BE49-F238E27FC236}">
                <a16:creationId xmlns:a16="http://schemas.microsoft.com/office/drawing/2014/main" id="{9B2B93EE-5A0D-40F7-B047-84185C863941}"/>
              </a:ext>
            </a:extLst>
          </p:cNvPr>
          <p:cNvSpPr>
            <a:spLocks noGrp="1"/>
          </p:cNvSpPr>
          <p:nvPr>
            <p:ph idx="1"/>
          </p:nvPr>
        </p:nvSpPr>
        <p:spPr/>
        <p:txBody>
          <a:bodyPr>
            <a:normAutofit/>
          </a:bodyPr>
          <a:lstStyle/>
          <a:p>
            <a:endParaRPr lang="en-US" altLang="zh-CN" dirty="0"/>
          </a:p>
          <a:p>
            <a:pPr marL="0" indent="0">
              <a:buNone/>
            </a:pPr>
            <a:r>
              <a:rPr lang="zh-CN" altLang="en-US" sz="3200" b="1" dirty="0"/>
              <a:t>结论：</a:t>
            </a:r>
            <a:endParaRPr lang="en-US" altLang="zh-CN" sz="3200" b="1" dirty="0"/>
          </a:p>
          <a:p>
            <a:pPr marL="0" indent="0">
              <a:buNone/>
            </a:pPr>
            <a:r>
              <a:rPr lang="en-US" altLang="zh-CN" sz="2400" dirty="0"/>
              <a:t>	</a:t>
            </a:r>
            <a:r>
              <a:rPr lang="zh-CN" altLang="en-US" dirty="0"/>
              <a:t>本毕业设计针对神经元几何形态重建领域，结合前沿的虚拟现实技术，设计并实 现了基于</a:t>
            </a:r>
            <a:r>
              <a:rPr lang="en-US" altLang="zh-CN" dirty="0"/>
              <a:t>Vaa</a:t>
            </a:r>
            <a:r>
              <a:rPr lang="en-US" altLang="zh-CN" dirty="0">
                <a:latin typeface="Bahnschrift" panose="020B0502040204020203" pitchFamily="34" charset="0"/>
              </a:rPr>
              <a:t>3D</a:t>
            </a:r>
            <a:r>
              <a:rPr lang="zh-CN" altLang="en-US" dirty="0"/>
              <a:t>平台的脑神经图像数据在虚拟现实环境中的可视化分析与交互系统。</a:t>
            </a:r>
            <a:endParaRPr lang="en-US" altLang="zh-CN" dirty="0"/>
          </a:p>
          <a:p>
            <a:pPr marL="0" indent="0">
              <a:buNone/>
            </a:pPr>
            <a:r>
              <a:rPr lang="en-US" altLang="zh-CN" dirty="0"/>
              <a:t>	</a:t>
            </a:r>
            <a:r>
              <a:rPr lang="zh-CN" altLang="en-US" dirty="0"/>
              <a:t>该系统能够对多种格式不同规模的三维神经元图像数据进行虚拟现实环境中的可视化分析，并且给用户提供了方便高效的交互方式，帮助用户直观，高效，便捷地进行神经元几何形态重建的工作。 </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endParaRPr lang="zh-CN" altLang="en-US" dirty="0"/>
          </a:p>
        </p:txBody>
      </p:sp>
      <p:pic>
        <p:nvPicPr>
          <p:cNvPr id="4" name="图片 3">
            <a:extLst>
              <a:ext uri="{FF2B5EF4-FFF2-40B4-BE49-F238E27FC236}">
                <a16:creationId xmlns:a16="http://schemas.microsoft.com/office/drawing/2014/main" id="{90FB417E-A482-4A9D-8F1E-35DB803C3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
        <p:nvSpPr>
          <p:cNvPr id="5" name="AutoShape 2" descr="âicon conclusionâçå¾çæç´¢ç»æ">
            <a:extLst>
              <a:ext uri="{FF2B5EF4-FFF2-40B4-BE49-F238E27FC236}">
                <a16:creationId xmlns:a16="http://schemas.microsoft.com/office/drawing/2014/main" id="{F4F38F8F-9AAD-421E-ADA2-6AD0282FA58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00" name="Picture 4" descr="âicon conclusionâçå¾çæç´¢ç»æ">
            <a:extLst>
              <a:ext uri="{FF2B5EF4-FFF2-40B4-BE49-F238E27FC236}">
                <a16:creationId xmlns:a16="http://schemas.microsoft.com/office/drawing/2014/main" id="{7D2E05BA-6714-4B67-93D3-E2046921D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9862" y="4043656"/>
            <a:ext cx="2068372" cy="2068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767560"/>
      </p:ext>
    </p:extLst>
  </p:cSld>
  <p:clrMapOvr>
    <a:masterClrMapping/>
  </p:clrMapOvr>
  <mc:AlternateContent xmlns:mc="http://schemas.openxmlformats.org/markup-compatibility/2006" xmlns:p14="http://schemas.microsoft.com/office/powerpoint/2010/main">
    <mc:Choice Requires="p14">
      <p:transition spd="slow" p14:dur="2000" advTm="4847"/>
    </mc:Choice>
    <mc:Fallback xmlns="">
      <p:transition spd="slow" advTm="4847"/>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952A2F-FB9C-4ABD-827A-BF26D51D68DE}"/>
              </a:ext>
            </a:extLst>
          </p:cNvPr>
          <p:cNvSpPr>
            <a:spLocks noGrp="1"/>
          </p:cNvSpPr>
          <p:nvPr>
            <p:ph type="title"/>
          </p:nvPr>
        </p:nvSpPr>
        <p:spPr/>
        <p:txBody>
          <a:bodyPr/>
          <a:lstStyle/>
          <a:p>
            <a:r>
              <a:rPr lang="zh-CN" altLang="en-US" dirty="0"/>
              <a:t>结论与展望</a:t>
            </a:r>
          </a:p>
        </p:txBody>
      </p:sp>
      <p:sp>
        <p:nvSpPr>
          <p:cNvPr id="3" name="内容占位符 2">
            <a:extLst>
              <a:ext uri="{FF2B5EF4-FFF2-40B4-BE49-F238E27FC236}">
                <a16:creationId xmlns:a16="http://schemas.microsoft.com/office/drawing/2014/main" id="{C328A9D9-0329-4E65-BC96-203D66440784}"/>
              </a:ext>
            </a:extLst>
          </p:cNvPr>
          <p:cNvSpPr>
            <a:spLocks noGrp="1"/>
          </p:cNvSpPr>
          <p:nvPr>
            <p:ph idx="1"/>
          </p:nvPr>
        </p:nvSpPr>
        <p:spPr/>
        <p:txBody>
          <a:bodyPr>
            <a:normAutofit/>
          </a:bodyPr>
          <a:lstStyle/>
          <a:p>
            <a:pPr marL="0" indent="0">
              <a:buNone/>
            </a:pPr>
            <a:r>
              <a:rPr lang="zh-CN" altLang="en-US" sz="3200" b="1" dirty="0"/>
              <a:t>改进点：</a:t>
            </a:r>
            <a:endParaRPr lang="en-US" altLang="zh-CN" sz="3200" b="1" dirty="0"/>
          </a:p>
          <a:p>
            <a:pPr marL="960120" lvl="1" indent="-457200">
              <a:buFont typeface="+mj-lt"/>
              <a:buAutoNum type="arabicPeriod"/>
            </a:pPr>
            <a:r>
              <a:rPr lang="zh-CN" altLang="en-US" sz="2400" dirty="0"/>
              <a:t>缺乏更简洁有效的 </a:t>
            </a:r>
            <a:r>
              <a:rPr lang="en-US" altLang="zh-CN" sz="2400" dirty="0"/>
              <a:t>UI</a:t>
            </a:r>
            <a:r>
              <a:rPr lang="zh-CN" altLang="en-US" sz="2400" dirty="0"/>
              <a:t>界面；</a:t>
            </a:r>
            <a:endParaRPr lang="en-US" altLang="zh-CN" sz="2400" dirty="0"/>
          </a:p>
          <a:p>
            <a:pPr marL="960120" lvl="1" indent="-457200">
              <a:buFont typeface="+mj-lt"/>
              <a:buAutoNum type="arabicPeriod"/>
            </a:pPr>
            <a:r>
              <a:rPr lang="zh-CN" altLang="en-US" sz="2400" dirty="0"/>
              <a:t>使用过程中缺少有效的提示信息；</a:t>
            </a:r>
            <a:endParaRPr lang="en-US" altLang="zh-CN" sz="2400" dirty="0"/>
          </a:p>
          <a:p>
            <a:pPr marL="960120" lvl="1" indent="-457200">
              <a:buFont typeface="+mj-lt"/>
              <a:buAutoNum type="arabicPeriod"/>
            </a:pPr>
            <a:r>
              <a:rPr lang="zh-CN" altLang="en-US" sz="2400" dirty="0"/>
              <a:t>由于虚拟现实技术本身的技术瓶颈，用户难以长时间的在虚拟现实环境中工作、观察。</a:t>
            </a:r>
            <a:endParaRPr lang="en-US" altLang="zh-CN" sz="2400" dirty="0"/>
          </a:p>
          <a:p>
            <a:pPr marL="960120" lvl="1" indent="-457200">
              <a:buFont typeface="+mj-lt"/>
              <a:buAutoNum type="arabicPeriod"/>
            </a:pPr>
            <a:endParaRPr lang="en-US" altLang="zh-CN" sz="2400" dirty="0"/>
          </a:p>
          <a:p>
            <a:pPr marL="960120" lvl="1" indent="-457200">
              <a:buFont typeface="+mj-lt"/>
              <a:buAutoNum type="arabicPeriod"/>
            </a:pPr>
            <a:endParaRPr lang="en-US" altLang="zh-CN" sz="2400" dirty="0"/>
          </a:p>
          <a:p>
            <a:pPr marL="960120" lvl="1" indent="-457200">
              <a:buFont typeface="+mj-lt"/>
              <a:buAutoNum type="arabicPeriod"/>
            </a:pPr>
            <a:endParaRPr lang="en-US" altLang="zh-CN" sz="2400" dirty="0"/>
          </a:p>
          <a:p>
            <a:pPr marL="502920" lvl="1" indent="0">
              <a:buNone/>
            </a:pPr>
            <a:endParaRPr lang="zh-CN" altLang="en-US" sz="2400" dirty="0"/>
          </a:p>
        </p:txBody>
      </p:sp>
      <p:pic>
        <p:nvPicPr>
          <p:cNvPr id="4" name="图片 3">
            <a:extLst>
              <a:ext uri="{FF2B5EF4-FFF2-40B4-BE49-F238E27FC236}">
                <a16:creationId xmlns:a16="http://schemas.microsoft.com/office/drawing/2014/main" id="{6627066B-493E-4901-8F26-222E96A61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3076" name="Picture 4" descr="âicon improvementâçå¾çæç´¢ç»æ">
            <a:extLst>
              <a:ext uri="{FF2B5EF4-FFF2-40B4-BE49-F238E27FC236}">
                <a16:creationId xmlns:a16="http://schemas.microsoft.com/office/drawing/2014/main" id="{DC8C1172-096B-4A30-9167-6230235DC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2032" y="3799115"/>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123082"/>
      </p:ext>
    </p:extLst>
  </p:cSld>
  <p:clrMapOvr>
    <a:masterClrMapping/>
  </p:clrMapOvr>
  <mc:AlternateContent xmlns:mc="http://schemas.openxmlformats.org/markup-compatibility/2006" xmlns:p14="http://schemas.microsoft.com/office/powerpoint/2010/main">
    <mc:Choice Requires="p14">
      <p:transition spd="slow" p14:dur="2000" advTm="17916"/>
    </mc:Choice>
    <mc:Fallback xmlns="">
      <p:transition spd="slow" advTm="1791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E54BFE-9E3D-409E-84D8-AEF5CAE54488}"/>
              </a:ext>
            </a:extLst>
          </p:cNvPr>
          <p:cNvSpPr>
            <a:spLocks noGrp="1"/>
          </p:cNvSpPr>
          <p:nvPr>
            <p:ph type="title"/>
          </p:nvPr>
        </p:nvSpPr>
        <p:spPr/>
        <p:txBody>
          <a:bodyPr>
            <a:normAutofit/>
          </a:bodyPr>
          <a:lstStyle/>
          <a:p>
            <a:r>
              <a:rPr lang="en-US" altLang="zh-CN" sz="5400" dirty="0"/>
              <a:t>Q&amp;A</a:t>
            </a:r>
            <a:endParaRPr lang="zh-CN" altLang="en-US" sz="5400" dirty="0"/>
          </a:p>
        </p:txBody>
      </p:sp>
      <p:sp>
        <p:nvSpPr>
          <p:cNvPr id="3" name="内容占位符 2">
            <a:extLst>
              <a:ext uri="{FF2B5EF4-FFF2-40B4-BE49-F238E27FC236}">
                <a16:creationId xmlns:a16="http://schemas.microsoft.com/office/drawing/2014/main" id="{98AF630D-023F-4D2D-8A4A-DA2EB3BF0D15}"/>
              </a:ext>
            </a:extLst>
          </p:cNvPr>
          <p:cNvSpPr>
            <a:spLocks noGrp="1"/>
          </p:cNvSpPr>
          <p:nvPr>
            <p:ph idx="1"/>
          </p:nvPr>
        </p:nvSpPr>
        <p:spPr/>
        <p:txBody>
          <a:bodyPr>
            <a:normAutofit/>
          </a:bodyPr>
          <a:lstStyle/>
          <a:p>
            <a:pPr marL="0" indent="0">
              <a:buNone/>
            </a:pPr>
            <a:r>
              <a:rPr lang="zh-CN" altLang="en-US" sz="4000" dirty="0"/>
              <a:t>感谢您的聆听！</a:t>
            </a:r>
            <a:endParaRPr lang="en-US" altLang="zh-CN" sz="4000" dirty="0"/>
          </a:p>
          <a:p>
            <a:pPr marL="0" indent="0">
              <a:buNone/>
            </a:pPr>
            <a:r>
              <a:rPr lang="en-US" altLang="zh-CN" sz="4000" dirty="0"/>
              <a:t>		</a:t>
            </a:r>
            <a:r>
              <a:rPr lang="zh-CN" altLang="en-US" sz="4000" dirty="0"/>
              <a:t>欢迎提问！</a:t>
            </a:r>
            <a:endParaRPr lang="en-US" altLang="zh-CN" sz="4000" dirty="0"/>
          </a:p>
          <a:p>
            <a:pPr marL="0" indent="0">
              <a:buNone/>
            </a:pPr>
            <a:r>
              <a:rPr lang="en-US" altLang="zh-CN" sz="4000" dirty="0"/>
              <a:t>			2018.06.08</a:t>
            </a:r>
          </a:p>
          <a:p>
            <a:pPr marL="0" indent="0">
              <a:buNone/>
            </a:pPr>
            <a:endParaRPr lang="en-US" altLang="zh-CN" sz="4000" dirty="0"/>
          </a:p>
        </p:txBody>
      </p:sp>
      <p:pic>
        <p:nvPicPr>
          <p:cNvPr id="4" name="图片 3">
            <a:extLst>
              <a:ext uri="{FF2B5EF4-FFF2-40B4-BE49-F238E27FC236}">
                <a16:creationId xmlns:a16="http://schemas.microsoft.com/office/drawing/2014/main" id="{52841113-AEC1-4733-8701-FD6B8163A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2050" name="Picture 2" descr="âicon thankâçå¾çæç´¢ç»æ">
            <a:extLst>
              <a:ext uri="{FF2B5EF4-FFF2-40B4-BE49-F238E27FC236}">
                <a16:creationId xmlns:a16="http://schemas.microsoft.com/office/drawing/2014/main" id="{D2E7FF83-D93E-4A24-B973-6B1970516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9686" y="4348065"/>
            <a:ext cx="2117272" cy="2117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374822"/>
      </p:ext>
    </p:extLst>
  </p:cSld>
  <p:clrMapOvr>
    <a:masterClrMapping/>
  </p:clrMapOvr>
  <mc:AlternateContent xmlns:mc="http://schemas.openxmlformats.org/markup-compatibility/2006" xmlns:p14="http://schemas.microsoft.com/office/powerpoint/2010/main">
    <mc:Choice Requires="p14">
      <p:transition spd="slow" p14:dur="2000" advTm="16658"/>
    </mc:Choice>
    <mc:Fallback xmlns="">
      <p:transition spd="slow" advTm="1665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6AA1A9F-E62C-4EB1-94AD-2B9F3795C1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426441" y="1750544"/>
            <a:ext cx="6344966" cy="3492087"/>
          </a:xfrm>
          <a:prstGeom prst="rect">
            <a:avLst/>
          </a:prstGeom>
        </p:spPr>
      </p:pic>
      <p:pic>
        <p:nvPicPr>
          <p:cNvPr id="4" name="图片 3">
            <a:extLst>
              <a:ext uri="{FF2B5EF4-FFF2-40B4-BE49-F238E27FC236}">
                <a16:creationId xmlns:a16="http://schemas.microsoft.com/office/drawing/2014/main" id="{DC41ABB5-1376-4B1F-8334-25C4AB0D1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
        <p:nvSpPr>
          <p:cNvPr id="2" name="标题 1">
            <a:extLst>
              <a:ext uri="{FF2B5EF4-FFF2-40B4-BE49-F238E27FC236}">
                <a16:creationId xmlns:a16="http://schemas.microsoft.com/office/drawing/2014/main" id="{562D1CD5-EB79-4459-8286-4398D08B0FCD}"/>
              </a:ext>
            </a:extLst>
          </p:cNvPr>
          <p:cNvSpPr>
            <a:spLocks noGrp="1"/>
          </p:cNvSpPr>
          <p:nvPr>
            <p:ph type="title"/>
          </p:nvPr>
        </p:nvSpPr>
        <p:spPr>
          <a:xfrm>
            <a:off x="203492" y="76515"/>
            <a:ext cx="2947482" cy="4601183"/>
          </a:xfrm>
        </p:spPr>
        <p:txBody>
          <a:bodyPr>
            <a:normAutofit/>
          </a:bodyPr>
          <a:lstStyle/>
          <a:p>
            <a:pPr algn="r"/>
            <a:r>
              <a:rPr lang="zh-CN" altLang="en-US" sz="4000" dirty="0"/>
              <a:t>选题背景</a:t>
            </a:r>
            <a:br>
              <a:rPr lang="en-US" altLang="zh-CN" sz="4000" dirty="0"/>
            </a:br>
            <a:r>
              <a:rPr lang="zh-CN" altLang="en-US" sz="4000" dirty="0"/>
              <a:t>与意义</a:t>
            </a:r>
            <a:br>
              <a:rPr lang="en-US" altLang="zh-CN" sz="4000" dirty="0"/>
            </a:br>
            <a:br>
              <a:rPr lang="en-US" altLang="zh-CN" sz="4000" dirty="0"/>
            </a:br>
            <a:endParaRPr lang="zh-CN" altLang="en-US" sz="4000" dirty="0"/>
          </a:p>
        </p:txBody>
      </p:sp>
      <p:sp>
        <p:nvSpPr>
          <p:cNvPr id="3" name="内容占位符 2">
            <a:extLst>
              <a:ext uri="{FF2B5EF4-FFF2-40B4-BE49-F238E27FC236}">
                <a16:creationId xmlns:a16="http://schemas.microsoft.com/office/drawing/2014/main" id="{52676D62-9376-40CD-B09D-615BFB8F756E}"/>
              </a:ext>
            </a:extLst>
          </p:cNvPr>
          <p:cNvSpPr>
            <a:spLocks noGrp="1"/>
          </p:cNvSpPr>
          <p:nvPr>
            <p:ph idx="1"/>
          </p:nvPr>
        </p:nvSpPr>
        <p:spPr>
          <a:xfrm>
            <a:off x="3869268" y="864108"/>
            <a:ext cx="7315200" cy="5120640"/>
          </a:xfrm>
        </p:spPr>
        <p:txBody>
          <a:bodyPr>
            <a:normAutofit/>
          </a:bodyPr>
          <a:lstStyle/>
          <a:p>
            <a:endParaRPr lang="en-US" altLang="zh-CN" dirty="0"/>
          </a:p>
          <a:p>
            <a:r>
              <a:rPr lang="zh-CN" altLang="en-US" sz="2400" b="1" dirty="0"/>
              <a:t>选题背景：</a:t>
            </a:r>
            <a:r>
              <a:rPr lang="zh-CN" altLang="en-US" dirty="0"/>
              <a:t>神经元在人类及其他哺乳类动物的大脑系统中起到了至关重要的关键作用。神经科学的最终目标是了解神经系统的工作机制，这就需要提取神经网络中各个神经元的形态结构，进而得到真实的神经元网络的形态学结构。</a:t>
            </a:r>
            <a:endParaRPr lang="en-US" altLang="zh-CN" dirty="0"/>
          </a:p>
          <a:p>
            <a:pPr marL="0" indent="0">
              <a:buNone/>
            </a:pPr>
            <a:endParaRPr lang="en-US" altLang="zh-CN" dirty="0"/>
          </a:p>
          <a:p>
            <a:r>
              <a:rPr lang="zh-CN" altLang="en-US" sz="2400" b="1" dirty="0"/>
              <a:t>神经元重建</a:t>
            </a:r>
            <a:r>
              <a:rPr lang="en-US" altLang="zh-CN" sz="2400" b="1" dirty="0"/>
              <a:t>(Neuron Reconstruction)</a:t>
            </a:r>
            <a:r>
              <a:rPr lang="zh-CN" altLang="en-US" sz="2400" b="1" dirty="0"/>
              <a:t> ：</a:t>
            </a:r>
            <a:r>
              <a:rPr lang="zh-CN" altLang="en-US" dirty="0"/>
              <a:t>从三维显微镜图像数据中提取出计算机可处理的神经元数字形态结构。</a:t>
            </a:r>
            <a:endParaRPr lang="en-US" altLang="zh-CN" dirty="0"/>
          </a:p>
          <a:p>
            <a:endParaRPr lang="en-US" altLang="zh-CN" dirty="0"/>
          </a:p>
          <a:p>
            <a:r>
              <a:rPr lang="zh-CN" altLang="en-US" sz="2400" b="1" dirty="0"/>
              <a:t>研究现状：</a:t>
            </a:r>
            <a:endParaRPr lang="en-US" altLang="zh-CN" sz="2400" b="1" dirty="0"/>
          </a:p>
          <a:p>
            <a:pPr marL="502920" lvl="1" indent="0">
              <a:buNone/>
            </a:pPr>
            <a:r>
              <a:rPr lang="zh-CN" altLang="en-US" dirty="0"/>
              <a:t>大多数自动</a:t>
            </a:r>
            <a:r>
              <a:rPr lang="en-US" altLang="zh-CN" dirty="0"/>
              <a:t>/</a:t>
            </a:r>
            <a:r>
              <a:rPr lang="zh-CN" altLang="en-US" dirty="0"/>
              <a:t>半自动神经元重建算法</a:t>
            </a:r>
            <a:endParaRPr lang="en-US" altLang="zh-CN" dirty="0"/>
          </a:p>
          <a:p>
            <a:pPr marL="502920" lvl="1" indent="0">
              <a:buNone/>
            </a:pPr>
            <a:r>
              <a:rPr lang="zh-CN" altLang="en-US" dirty="0"/>
              <a:t>都存在不同的缺陷。</a:t>
            </a:r>
            <a:endParaRPr lang="en-US" altLang="zh-CN" dirty="0"/>
          </a:p>
          <a:p>
            <a:endParaRPr lang="en-US" altLang="zh-CN" dirty="0"/>
          </a:p>
          <a:p>
            <a:endParaRPr lang="zh-CN" altLang="en-US" dirty="0"/>
          </a:p>
          <a:p>
            <a:endParaRPr lang="zh-CN" altLang="en-US" dirty="0"/>
          </a:p>
        </p:txBody>
      </p:sp>
      <p:pic>
        <p:nvPicPr>
          <p:cNvPr id="7" name="Picture 2" descr="ç¸å³å¾ç">
            <a:extLst>
              <a:ext uri="{FF2B5EF4-FFF2-40B4-BE49-F238E27FC236}">
                <a16:creationId xmlns:a16="http://schemas.microsoft.com/office/drawing/2014/main" id="{9D3AC30F-AEEF-43DF-93B8-1D5F4A8056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9673" y="3853730"/>
            <a:ext cx="3452327" cy="299512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2D719A20-E77C-431F-8735-BFA5AB7AF933}"/>
              </a:ext>
            </a:extLst>
          </p:cNvPr>
          <p:cNvSpPr txBox="1"/>
          <p:nvPr/>
        </p:nvSpPr>
        <p:spPr>
          <a:xfrm>
            <a:off x="3323968" y="324103"/>
            <a:ext cx="331852" cy="6344968"/>
          </a:xfrm>
          <a:prstGeom prst="rect">
            <a:avLst/>
          </a:prstGeom>
          <a:solidFill>
            <a:schemeClr val="tx1"/>
          </a:solidFill>
        </p:spPr>
        <p:txBody>
          <a:bodyPr wrap="square" rtlCol="0">
            <a:spAutoFit/>
          </a:bodyPr>
          <a:lstStyle/>
          <a:p>
            <a:endParaRPr lang="zh-CN" altLang="en-US" dirty="0"/>
          </a:p>
        </p:txBody>
      </p:sp>
    </p:spTree>
    <p:extLst>
      <p:ext uri="{BB962C8B-B14F-4D97-AF65-F5344CB8AC3E}">
        <p14:creationId xmlns:p14="http://schemas.microsoft.com/office/powerpoint/2010/main" val="3164008210"/>
      </p:ext>
    </p:extLst>
  </p:cSld>
  <p:clrMapOvr>
    <a:masterClrMapping/>
  </p:clrMapOvr>
  <mc:AlternateContent xmlns:mc="http://schemas.openxmlformats.org/markup-compatibility/2006" xmlns:p14="http://schemas.microsoft.com/office/powerpoint/2010/main">
    <mc:Choice Requires="p14">
      <p:transition spd="slow" p14:dur="2000" advTm="31438"/>
    </mc:Choice>
    <mc:Fallback xmlns="">
      <p:transition spd="slow" advTm="3143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FBE488-FEAF-426F-A855-1FB73F7CEE3D}"/>
              </a:ext>
            </a:extLst>
          </p:cNvPr>
          <p:cNvSpPr>
            <a:spLocks noGrp="1"/>
          </p:cNvSpPr>
          <p:nvPr>
            <p:ph type="title"/>
          </p:nvPr>
        </p:nvSpPr>
        <p:spPr/>
        <p:txBody>
          <a:bodyPr>
            <a:normAutofit/>
          </a:bodyPr>
          <a:lstStyle/>
          <a:p>
            <a:pPr algn="r"/>
            <a:r>
              <a:rPr lang="zh-CN" altLang="en-US" sz="4000" dirty="0"/>
              <a:t>选题背景</a:t>
            </a:r>
            <a:br>
              <a:rPr lang="en-US" altLang="zh-CN" sz="4000" dirty="0"/>
            </a:br>
            <a:r>
              <a:rPr lang="zh-CN" altLang="en-US" sz="4000" dirty="0"/>
              <a:t>与意义</a:t>
            </a:r>
          </a:p>
        </p:txBody>
      </p:sp>
      <p:sp>
        <p:nvSpPr>
          <p:cNvPr id="3" name="内容占位符 2">
            <a:extLst>
              <a:ext uri="{FF2B5EF4-FFF2-40B4-BE49-F238E27FC236}">
                <a16:creationId xmlns:a16="http://schemas.microsoft.com/office/drawing/2014/main" id="{2BB2AA19-DFD4-43D3-807F-882277900F48}"/>
              </a:ext>
            </a:extLst>
          </p:cNvPr>
          <p:cNvSpPr>
            <a:spLocks noGrp="1"/>
          </p:cNvSpPr>
          <p:nvPr>
            <p:ph idx="1"/>
          </p:nvPr>
        </p:nvSpPr>
        <p:spPr>
          <a:xfrm>
            <a:off x="3869268" y="864108"/>
            <a:ext cx="7315200" cy="5120640"/>
          </a:xfrm>
        </p:spPr>
        <p:txBody>
          <a:bodyPr>
            <a:normAutofit fontScale="92500" lnSpcReduction="10000"/>
          </a:bodyPr>
          <a:lstStyle/>
          <a:p>
            <a:endParaRPr lang="en-US" altLang="zh-CN" dirty="0"/>
          </a:p>
          <a:p>
            <a:endParaRPr lang="en-US" altLang="zh-CN" dirty="0"/>
          </a:p>
          <a:p>
            <a:r>
              <a:rPr lang="zh-CN" altLang="en-US" sz="2200" b="1" dirty="0"/>
              <a:t>虚拟现实技术</a:t>
            </a:r>
            <a:r>
              <a:rPr lang="zh-CN" altLang="en-US" dirty="0"/>
              <a:t>为人们提供了一种全新的显示方式，从传统的 </a:t>
            </a:r>
            <a:r>
              <a:rPr lang="en-US" altLang="zh-CN" dirty="0">
                <a:latin typeface="Bahnschrift" panose="020B0502040204020203" pitchFamily="34" charset="0"/>
              </a:rPr>
              <a:t>2D</a:t>
            </a:r>
            <a:r>
              <a:rPr lang="en-US" altLang="zh-CN" dirty="0"/>
              <a:t> </a:t>
            </a:r>
            <a:r>
              <a:rPr lang="zh-CN" altLang="en-US" dirty="0"/>
              <a:t>屏幕显示改变为能给人身临其境感觉</a:t>
            </a:r>
            <a:r>
              <a:rPr lang="zh-CN" altLang="en-US" dirty="0">
                <a:latin typeface="Bahnschrift" panose="020B0502040204020203" pitchFamily="34" charset="0"/>
              </a:rPr>
              <a:t>的 </a:t>
            </a:r>
            <a:r>
              <a:rPr lang="en-US" altLang="zh-CN" dirty="0">
                <a:latin typeface="Bahnschrift" panose="020B0502040204020203" pitchFamily="34" charset="0"/>
              </a:rPr>
              <a:t>3D </a:t>
            </a:r>
            <a:r>
              <a:rPr lang="zh-CN" altLang="en-US" dirty="0"/>
              <a:t>显示。目前虚拟现实技术已经广泛应用在诸如游戏，电影，医疗，培训等多个方面。</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本论文预期设计一套基于虚拟现实的神经元图像的可视化分析系统，以实现一套完整的在</a:t>
            </a:r>
            <a:r>
              <a:rPr lang="en-US" altLang="zh-CN" dirty="0"/>
              <a:t>VR</a:t>
            </a:r>
            <a:r>
              <a:rPr lang="zh-CN" altLang="en-US" dirty="0"/>
              <a:t>环境下的神经元几何形态重建工作流程。</a:t>
            </a:r>
          </a:p>
          <a:p>
            <a:endParaRPr lang="zh-CN" altLang="en-US" dirty="0"/>
          </a:p>
          <a:p>
            <a:pPr marL="0" indent="0">
              <a:buNone/>
            </a:pPr>
            <a:endParaRPr lang="zh-CN" altLang="en-US" dirty="0"/>
          </a:p>
        </p:txBody>
      </p:sp>
      <p:pic>
        <p:nvPicPr>
          <p:cNvPr id="4" name="图片 3">
            <a:extLst>
              <a:ext uri="{FF2B5EF4-FFF2-40B4-BE49-F238E27FC236}">
                <a16:creationId xmlns:a16="http://schemas.microsoft.com/office/drawing/2014/main" id="{E177DAF9-3AFD-4023-A0C4-4F20EFAFB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28676" name="Picture 4" descr="âVR medicalâçå¾çæç´¢ç»æ">
            <a:extLst>
              <a:ext uri="{FF2B5EF4-FFF2-40B4-BE49-F238E27FC236}">
                <a16:creationId xmlns:a16="http://schemas.microsoft.com/office/drawing/2014/main" id="{766C75DD-BB3E-489F-873E-00E9DEF51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416" y="2130992"/>
            <a:ext cx="3931052" cy="2586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080074"/>
      </p:ext>
    </p:extLst>
  </p:cSld>
  <p:clrMapOvr>
    <a:masterClrMapping/>
  </p:clrMapOvr>
  <mc:AlternateContent xmlns:mc="http://schemas.openxmlformats.org/markup-compatibility/2006" xmlns:p14="http://schemas.microsoft.com/office/powerpoint/2010/main">
    <mc:Choice Requires="p14">
      <p:transition spd="slow" p14:dur="2000" advTm="16442"/>
    </mc:Choice>
    <mc:Fallback xmlns="">
      <p:transition spd="slow" advTm="1644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5A90C-5FCF-48F3-885E-9FD8D6E97D0B}"/>
              </a:ext>
            </a:extLst>
          </p:cNvPr>
          <p:cNvSpPr>
            <a:spLocks noGrp="1"/>
          </p:cNvSpPr>
          <p:nvPr>
            <p:ph type="title"/>
          </p:nvPr>
        </p:nvSpPr>
        <p:spPr/>
        <p:txBody>
          <a:bodyPr/>
          <a:lstStyle/>
          <a:p>
            <a:r>
              <a:rPr lang="zh-CN" altLang="en-US" dirty="0"/>
              <a:t>关键技术及工具</a:t>
            </a:r>
          </a:p>
        </p:txBody>
      </p:sp>
      <p:sp>
        <p:nvSpPr>
          <p:cNvPr id="3" name="内容占位符 2">
            <a:extLst>
              <a:ext uri="{FF2B5EF4-FFF2-40B4-BE49-F238E27FC236}">
                <a16:creationId xmlns:a16="http://schemas.microsoft.com/office/drawing/2014/main" id="{B67F7C33-532C-4BFB-9F91-ED2C7CC62477}"/>
              </a:ext>
            </a:extLst>
          </p:cNvPr>
          <p:cNvSpPr>
            <a:spLocks noGrp="1"/>
          </p:cNvSpPr>
          <p:nvPr>
            <p:ph idx="1"/>
          </p:nvPr>
        </p:nvSpPr>
        <p:spPr/>
        <p:txBody>
          <a:bodyPr/>
          <a:lstStyle/>
          <a:p>
            <a:r>
              <a:rPr lang="en-US" altLang="zh-CN" sz="3600" dirty="0">
                <a:latin typeface="Consolas" panose="020B0609020204030204" pitchFamily="49" charset="0"/>
              </a:rPr>
              <a:t>Vaa3D</a:t>
            </a:r>
            <a:r>
              <a:rPr lang="zh-CN" altLang="en-US" sz="3600" dirty="0"/>
              <a:t>平台</a:t>
            </a:r>
            <a:endParaRPr lang="en-US" altLang="zh-CN" sz="3600" dirty="0"/>
          </a:p>
          <a:p>
            <a:endParaRPr lang="en-US" altLang="zh-CN" sz="3600" dirty="0"/>
          </a:p>
          <a:p>
            <a:r>
              <a:rPr lang="zh-CN" altLang="en-US" sz="3600" dirty="0"/>
              <a:t>虚拟现实设备</a:t>
            </a:r>
            <a:endParaRPr lang="en-US" altLang="zh-CN" sz="3600" dirty="0"/>
          </a:p>
          <a:p>
            <a:endParaRPr lang="zh-CN" altLang="en-US" dirty="0"/>
          </a:p>
        </p:txBody>
      </p:sp>
      <p:pic>
        <p:nvPicPr>
          <p:cNvPr id="4" name="图片 3">
            <a:extLst>
              <a:ext uri="{FF2B5EF4-FFF2-40B4-BE49-F238E27FC236}">
                <a16:creationId xmlns:a16="http://schemas.microsoft.com/office/drawing/2014/main" id="{35654399-F388-48C2-A7EF-A3445C84C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27650" name="Picture 2" descr="âicon technologyâçå¾çæç´¢ç»æ">
            <a:extLst>
              <a:ext uri="{FF2B5EF4-FFF2-40B4-BE49-F238E27FC236}">
                <a16:creationId xmlns:a16="http://schemas.microsoft.com/office/drawing/2014/main" id="{68ED7C54-0C4C-4F50-B9AC-52536C1F7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6206" y="2267339"/>
            <a:ext cx="2953826" cy="255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689572"/>
      </p:ext>
    </p:extLst>
  </p:cSld>
  <p:clrMapOvr>
    <a:masterClrMapping/>
  </p:clrMapOvr>
  <mc:AlternateContent xmlns:mc="http://schemas.openxmlformats.org/markup-compatibility/2006" xmlns:p14="http://schemas.microsoft.com/office/powerpoint/2010/main">
    <mc:Choice Requires="p14">
      <p:transition spd="slow" p14:dur="2000" advTm="1922"/>
    </mc:Choice>
    <mc:Fallback xmlns="">
      <p:transition spd="slow" advTm="192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âvaa3dâçå¾çæç´¢ç»æ">
            <a:extLst>
              <a:ext uri="{FF2B5EF4-FFF2-40B4-BE49-F238E27FC236}">
                <a16:creationId xmlns:a16="http://schemas.microsoft.com/office/drawing/2014/main" id="{1533116F-E38A-4D81-AD31-D16978908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5749" y="1176266"/>
            <a:ext cx="2154763" cy="2154763"/>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A2D3AAAF-3B3D-4CC0-9DF8-42E6C53D2CA2}"/>
              </a:ext>
            </a:extLst>
          </p:cNvPr>
          <p:cNvSpPr>
            <a:spLocks noGrp="1"/>
          </p:cNvSpPr>
          <p:nvPr>
            <p:ph type="title"/>
          </p:nvPr>
        </p:nvSpPr>
        <p:spPr/>
        <p:txBody>
          <a:bodyPr/>
          <a:lstStyle/>
          <a:p>
            <a:r>
              <a:rPr lang="en-US" altLang="zh-CN" dirty="0">
                <a:latin typeface="Consolas" panose="020B0609020204030204" pitchFamily="49" charset="0"/>
              </a:rPr>
              <a:t>Vaa3D</a:t>
            </a:r>
            <a:r>
              <a:rPr lang="zh-CN" altLang="en-US" dirty="0"/>
              <a:t>平台</a:t>
            </a:r>
          </a:p>
        </p:txBody>
      </p:sp>
      <p:sp>
        <p:nvSpPr>
          <p:cNvPr id="3" name="内容占位符 2">
            <a:extLst>
              <a:ext uri="{FF2B5EF4-FFF2-40B4-BE49-F238E27FC236}">
                <a16:creationId xmlns:a16="http://schemas.microsoft.com/office/drawing/2014/main" id="{1999FAE7-0796-4D78-9F61-5E0B2BFCAFE3}"/>
              </a:ext>
            </a:extLst>
          </p:cNvPr>
          <p:cNvSpPr>
            <a:spLocks noGrp="1"/>
          </p:cNvSpPr>
          <p:nvPr>
            <p:ph idx="1"/>
          </p:nvPr>
        </p:nvSpPr>
        <p:spPr>
          <a:xfrm>
            <a:off x="3869268" y="522514"/>
            <a:ext cx="7315200" cy="5462234"/>
          </a:xfrm>
        </p:spPr>
        <p:txBody>
          <a:bodyPr/>
          <a:lstStyle/>
          <a:p>
            <a:pPr>
              <a:lnSpc>
                <a:spcPct val="100000"/>
              </a:lnSpc>
            </a:pPr>
            <a:r>
              <a:rPr lang="en-US" altLang="zh-CN" dirty="0">
                <a:latin typeface="Bahnschrift" panose="020B0502040204020203" pitchFamily="34" charset="0"/>
              </a:rPr>
              <a:t>3D</a:t>
            </a:r>
            <a:r>
              <a:rPr lang="zh-CN" altLang="en-US" dirty="0"/>
              <a:t>可视化分析工具</a:t>
            </a:r>
            <a:r>
              <a:rPr lang="en-US" altLang="zh-CN" dirty="0"/>
              <a:t>(</a:t>
            </a:r>
            <a:r>
              <a:rPr lang="en-US" altLang="zh-CN" dirty="0">
                <a:latin typeface="Bahnschrift" panose="020B0502040204020203" pitchFamily="34" charset="0"/>
              </a:rPr>
              <a:t>3D </a:t>
            </a:r>
            <a:r>
              <a:rPr lang="en-US" altLang="zh-CN" dirty="0"/>
              <a:t>Visualization-</a:t>
            </a:r>
          </a:p>
          <a:p>
            <a:pPr marL="0" indent="0">
              <a:lnSpc>
                <a:spcPct val="100000"/>
              </a:lnSpc>
              <a:buNone/>
            </a:pPr>
            <a:r>
              <a:rPr lang="en-US" altLang="zh-CN" dirty="0"/>
              <a:t>   </a:t>
            </a:r>
            <a:r>
              <a:rPr lang="en-US" altLang="zh-CN" dirty="0" err="1"/>
              <a:t>assistedanalysis</a:t>
            </a:r>
            <a:r>
              <a:rPr lang="en-US" altLang="zh-CN" dirty="0"/>
              <a:t>),</a:t>
            </a:r>
            <a:r>
              <a:rPr lang="zh-CN" altLang="en-US" dirty="0"/>
              <a:t>英文简称为</a:t>
            </a:r>
            <a:r>
              <a:rPr lang="en-US" altLang="zh-CN" dirty="0" err="1"/>
              <a:t>Vaa</a:t>
            </a:r>
            <a:r>
              <a:rPr lang="en-US" altLang="zh-CN" dirty="0">
                <a:latin typeface="Bahnschrift" panose="020B0502040204020203" pitchFamily="34" charset="0"/>
              </a:rPr>
              <a:t> 3D</a:t>
            </a:r>
            <a:r>
              <a:rPr lang="en-US" altLang="zh-CN" dirty="0"/>
              <a:t>,</a:t>
            </a:r>
            <a:r>
              <a:rPr lang="zh-CN" altLang="en-US" dirty="0"/>
              <a:t>中文简称为</a:t>
            </a:r>
            <a:endParaRPr lang="en-US" altLang="zh-CN" dirty="0"/>
          </a:p>
          <a:p>
            <a:pPr marL="0" indent="0">
              <a:lnSpc>
                <a:spcPct val="100000"/>
              </a:lnSpc>
              <a:buNone/>
            </a:pPr>
            <a:r>
              <a:rPr lang="en-US" altLang="zh-CN" dirty="0"/>
              <a:t>   </a:t>
            </a:r>
            <a:r>
              <a:rPr lang="zh-CN" altLang="en-US" dirty="0"/>
              <a:t>挖三维，是一个方便，快速，多功能的</a:t>
            </a:r>
            <a:r>
              <a:rPr lang="en-US" altLang="zh-CN" dirty="0">
                <a:latin typeface="Bahnschrift" panose="020B0502040204020203" pitchFamily="34" charset="0"/>
              </a:rPr>
              <a:t>3D</a:t>
            </a:r>
            <a:r>
              <a:rPr lang="en-US" altLang="zh-CN" dirty="0"/>
              <a:t> </a:t>
            </a:r>
            <a:r>
              <a:rPr lang="en-US" altLang="zh-CN" dirty="0">
                <a:latin typeface="Bahnschrift" panose="020B0502040204020203" pitchFamily="34" charset="0"/>
              </a:rPr>
              <a:t>/ 4D/ 5D</a:t>
            </a:r>
          </a:p>
          <a:p>
            <a:pPr marL="0" indent="0">
              <a:lnSpc>
                <a:spcPct val="100000"/>
              </a:lnSpc>
              <a:buNone/>
            </a:pPr>
            <a:r>
              <a:rPr lang="en-US" altLang="zh-CN" dirty="0">
                <a:latin typeface="Bahnschrift" panose="020B0502040204020203" pitchFamily="34" charset="0"/>
              </a:rPr>
              <a:t>    </a:t>
            </a:r>
            <a:r>
              <a:rPr lang="zh-CN" altLang="en-US" dirty="0"/>
              <a:t>图像可视化   和分析系统。</a:t>
            </a:r>
            <a:endParaRPr lang="en-US" altLang="zh-CN" dirty="0"/>
          </a:p>
          <a:p>
            <a:r>
              <a:rPr lang="en-US" altLang="zh-CN" dirty="0" err="1"/>
              <a:t>Vaa</a:t>
            </a:r>
            <a:r>
              <a:rPr lang="en-US" altLang="zh-CN" dirty="0">
                <a:latin typeface="Bahnschrift" panose="020B0502040204020203" pitchFamily="34" charset="0"/>
              </a:rPr>
              <a:t> 3D</a:t>
            </a:r>
            <a:r>
              <a:rPr lang="zh-CN" altLang="en-US" dirty="0"/>
              <a:t>的主要目标是提供一个跨平台的开源的图形界面平台，可以用于大规模多维度的图像数据的可视化和定量分析。</a:t>
            </a:r>
            <a:endParaRPr lang="en-US" altLang="zh-CN" dirty="0"/>
          </a:p>
        </p:txBody>
      </p:sp>
      <p:pic>
        <p:nvPicPr>
          <p:cNvPr id="4" name="图片 3">
            <a:extLst>
              <a:ext uri="{FF2B5EF4-FFF2-40B4-BE49-F238E27FC236}">
                <a16:creationId xmlns:a16="http://schemas.microsoft.com/office/drawing/2014/main" id="{CE8F916D-C5BD-4E5F-8EBE-5C4F862410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25604" name="Picture 4" descr="âvaa3dâçå¾çæç´¢ç»æ">
            <a:extLst>
              <a:ext uri="{FF2B5EF4-FFF2-40B4-BE49-F238E27FC236}">
                <a16:creationId xmlns:a16="http://schemas.microsoft.com/office/drawing/2014/main" id="{E02AE7EA-BBF7-4C0B-BCE8-1EF581965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0193" y="4507296"/>
            <a:ext cx="3251808" cy="2350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984265"/>
      </p:ext>
    </p:extLst>
  </p:cSld>
  <p:clrMapOvr>
    <a:masterClrMapping/>
  </p:clrMapOvr>
  <mc:AlternateContent xmlns:mc="http://schemas.openxmlformats.org/markup-compatibility/2006" xmlns:p14="http://schemas.microsoft.com/office/powerpoint/2010/main">
    <mc:Choice Requires="p14">
      <p:transition spd="slow" p14:dur="2000" advTm="27277"/>
    </mc:Choice>
    <mc:Fallback xmlns="">
      <p:transition spd="slow" advTm="2727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85BFB2-B667-42E3-B0D1-0B324D25CF37}"/>
              </a:ext>
            </a:extLst>
          </p:cNvPr>
          <p:cNvSpPr>
            <a:spLocks noGrp="1"/>
          </p:cNvSpPr>
          <p:nvPr>
            <p:ph type="title" idx="4294967295"/>
          </p:nvPr>
        </p:nvSpPr>
        <p:spPr>
          <a:xfrm>
            <a:off x="0" y="1123950"/>
            <a:ext cx="2947988" cy="4600575"/>
          </a:xfrm>
        </p:spPr>
        <p:txBody>
          <a:bodyPr/>
          <a:lstStyle/>
          <a:p>
            <a:r>
              <a:rPr lang="en-US" altLang="zh-CN" dirty="0">
                <a:latin typeface="Consolas" panose="020B0609020204030204" pitchFamily="49" charset="0"/>
              </a:rPr>
              <a:t>Vaa3D</a:t>
            </a:r>
            <a:r>
              <a:rPr lang="zh-CN" altLang="en-US" dirty="0"/>
              <a:t>平台</a:t>
            </a:r>
          </a:p>
        </p:txBody>
      </p:sp>
      <p:pic>
        <p:nvPicPr>
          <p:cNvPr id="4" name="图片 3">
            <a:extLst>
              <a:ext uri="{FF2B5EF4-FFF2-40B4-BE49-F238E27FC236}">
                <a16:creationId xmlns:a16="http://schemas.microsoft.com/office/drawing/2014/main" id="{99E64AD9-65DD-44A3-A0CF-1D60AC67A77D}"/>
              </a:ext>
            </a:extLst>
          </p:cNvPr>
          <p:cNvPicPr>
            <a:picLocks noChangeAspect="1"/>
          </p:cNvPicPr>
          <p:nvPr/>
        </p:nvPicPr>
        <p:blipFill>
          <a:blip r:embed="rId2"/>
          <a:stretch>
            <a:fillRect/>
          </a:stretch>
        </p:blipFill>
        <p:spPr>
          <a:xfrm>
            <a:off x="5281862" y="2523585"/>
            <a:ext cx="6910137" cy="4334415"/>
          </a:xfrm>
          <a:prstGeom prst="rect">
            <a:avLst/>
          </a:prstGeom>
        </p:spPr>
      </p:pic>
      <p:pic>
        <p:nvPicPr>
          <p:cNvPr id="5" name="图片 4">
            <a:extLst>
              <a:ext uri="{FF2B5EF4-FFF2-40B4-BE49-F238E27FC236}">
                <a16:creationId xmlns:a16="http://schemas.microsoft.com/office/drawing/2014/main" id="{80C082AB-6E74-4497-8C6D-790805693C31}"/>
              </a:ext>
            </a:extLst>
          </p:cNvPr>
          <p:cNvPicPr>
            <a:picLocks noChangeAspect="1"/>
          </p:cNvPicPr>
          <p:nvPr/>
        </p:nvPicPr>
        <p:blipFill>
          <a:blip r:embed="rId3"/>
          <a:stretch>
            <a:fillRect/>
          </a:stretch>
        </p:blipFill>
        <p:spPr>
          <a:xfrm>
            <a:off x="0" y="-9144"/>
            <a:ext cx="6414554" cy="4023558"/>
          </a:xfrm>
          <a:prstGeom prst="rect">
            <a:avLst/>
          </a:prstGeom>
        </p:spPr>
      </p:pic>
      <p:sp>
        <p:nvSpPr>
          <p:cNvPr id="6" name="文本框 5">
            <a:extLst>
              <a:ext uri="{FF2B5EF4-FFF2-40B4-BE49-F238E27FC236}">
                <a16:creationId xmlns:a16="http://schemas.microsoft.com/office/drawing/2014/main" id="{1BE6F3E9-6CCD-40DD-82AA-B96A30689D6F}"/>
              </a:ext>
            </a:extLst>
          </p:cNvPr>
          <p:cNvSpPr txBox="1"/>
          <p:nvPr/>
        </p:nvSpPr>
        <p:spPr>
          <a:xfrm>
            <a:off x="1399592" y="4032771"/>
            <a:ext cx="2640563" cy="369332"/>
          </a:xfrm>
          <a:prstGeom prst="rect">
            <a:avLst/>
          </a:prstGeom>
          <a:noFill/>
        </p:spPr>
        <p:txBody>
          <a:bodyPr wrap="square" rtlCol="0">
            <a:spAutoFit/>
          </a:bodyPr>
          <a:lstStyle/>
          <a:p>
            <a:r>
              <a:rPr lang="zh-CN" altLang="en-US" dirty="0"/>
              <a:t>三维显微镜神经元图像</a:t>
            </a:r>
          </a:p>
        </p:txBody>
      </p:sp>
      <p:sp>
        <p:nvSpPr>
          <p:cNvPr id="7" name="文本框 6">
            <a:extLst>
              <a:ext uri="{FF2B5EF4-FFF2-40B4-BE49-F238E27FC236}">
                <a16:creationId xmlns:a16="http://schemas.microsoft.com/office/drawing/2014/main" id="{63F15FC0-8D60-4EF8-A721-2C1122A0C9C7}"/>
              </a:ext>
            </a:extLst>
          </p:cNvPr>
          <p:cNvSpPr txBox="1"/>
          <p:nvPr/>
        </p:nvSpPr>
        <p:spPr>
          <a:xfrm>
            <a:off x="7987004" y="2154253"/>
            <a:ext cx="2528596" cy="369332"/>
          </a:xfrm>
          <a:prstGeom prst="rect">
            <a:avLst/>
          </a:prstGeom>
          <a:noFill/>
        </p:spPr>
        <p:txBody>
          <a:bodyPr wrap="square" rtlCol="0">
            <a:spAutoFit/>
          </a:bodyPr>
          <a:lstStyle/>
          <a:p>
            <a:r>
              <a:rPr lang="zh-CN" altLang="en-US" dirty="0"/>
              <a:t>神经元重建结果</a:t>
            </a:r>
          </a:p>
        </p:txBody>
      </p:sp>
      <p:pic>
        <p:nvPicPr>
          <p:cNvPr id="8" name="图片 7">
            <a:extLst>
              <a:ext uri="{FF2B5EF4-FFF2-40B4-BE49-F238E27FC236}">
                <a16:creationId xmlns:a16="http://schemas.microsoft.com/office/drawing/2014/main" id="{3DC8A0FB-0EF7-4974-865E-DA753EEBCB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Tree>
    <p:extLst>
      <p:ext uri="{BB962C8B-B14F-4D97-AF65-F5344CB8AC3E}">
        <p14:creationId xmlns:p14="http://schemas.microsoft.com/office/powerpoint/2010/main" val="1347329477"/>
      </p:ext>
    </p:extLst>
  </p:cSld>
  <p:clrMapOvr>
    <a:masterClrMapping/>
  </p:clrMapOvr>
  <mc:AlternateContent xmlns:mc="http://schemas.openxmlformats.org/markup-compatibility/2006" xmlns:p14="http://schemas.microsoft.com/office/powerpoint/2010/main">
    <mc:Choice Requires="p14">
      <p:transition spd="slow" p14:dur="2000" advTm="10538"/>
    </mc:Choice>
    <mc:Fallback xmlns="">
      <p:transition spd="slow" advTm="1053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descr="âVRâçå¾çæç´¢ç»æ">
            <a:extLst>
              <a:ext uri="{FF2B5EF4-FFF2-40B4-BE49-F238E27FC236}">
                <a16:creationId xmlns:a16="http://schemas.microsoft.com/office/drawing/2014/main" id="{3D3C0DE4-9FB1-423A-B03B-F0A4E713F4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1489" y="3006173"/>
            <a:ext cx="3905825" cy="271884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E5F83635-A6B2-4ECF-A86F-52A9D789E322}"/>
              </a:ext>
            </a:extLst>
          </p:cNvPr>
          <p:cNvSpPr>
            <a:spLocks noGrp="1"/>
          </p:cNvSpPr>
          <p:nvPr>
            <p:ph type="title"/>
          </p:nvPr>
        </p:nvSpPr>
        <p:spPr/>
        <p:txBody>
          <a:bodyPr/>
          <a:lstStyle/>
          <a:p>
            <a:r>
              <a:rPr lang="zh-CN" altLang="en-US" dirty="0"/>
              <a:t>虚拟现实设备</a:t>
            </a:r>
            <a:endParaRPr lang="en-US" altLang="zh-CN" dirty="0"/>
          </a:p>
        </p:txBody>
      </p:sp>
      <p:sp>
        <p:nvSpPr>
          <p:cNvPr id="3" name="内容占位符 2">
            <a:extLst>
              <a:ext uri="{FF2B5EF4-FFF2-40B4-BE49-F238E27FC236}">
                <a16:creationId xmlns:a16="http://schemas.microsoft.com/office/drawing/2014/main" id="{C224FCF1-DD6C-4A97-BA9D-0EF9421036B6}"/>
              </a:ext>
            </a:extLst>
          </p:cNvPr>
          <p:cNvSpPr>
            <a:spLocks noGrp="1"/>
          </p:cNvSpPr>
          <p:nvPr>
            <p:ph idx="1"/>
          </p:nvPr>
        </p:nvSpPr>
        <p:spPr/>
        <p:txBody>
          <a:bodyPr/>
          <a:lstStyle/>
          <a:p>
            <a:r>
              <a:rPr lang="zh-CN" altLang="en-US" dirty="0"/>
              <a:t>虚拟现实技术为人们获取信息方式提供了一次极大的更新，区别于移动互联网和手机让人们可以随时随地的获取外界信息，而是让人们更进一步身历其境地获取信息。</a:t>
            </a:r>
            <a:endParaRPr lang="en-US" altLang="zh-CN" dirty="0"/>
          </a:p>
          <a:p>
            <a:r>
              <a:rPr lang="zh-CN" altLang="en-US" dirty="0"/>
              <a:t>虚拟现实应用现在已经涵盖了我们生活的方方面面，包括</a:t>
            </a:r>
            <a:endParaRPr lang="en-US" altLang="zh-CN" dirty="0"/>
          </a:p>
          <a:p>
            <a:pPr lvl="1"/>
            <a:r>
              <a:rPr lang="zh-CN" altLang="en-US" dirty="0"/>
              <a:t>培训教育</a:t>
            </a:r>
            <a:endParaRPr lang="en-US" altLang="zh-CN" dirty="0"/>
          </a:p>
          <a:p>
            <a:pPr lvl="1"/>
            <a:r>
              <a:rPr lang="zh-CN" altLang="en-US" dirty="0"/>
              <a:t>运动健身</a:t>
            </a:r>
            <a:endParaRPr lang="en-US" altLang="zh-CN" dirty="0"/>
          </a:p>
          <a:p>
            <a:pPr lvl="1"/>
            <a:r>
              <a:rPr lang="zh-CN" altLang="en-US" dirty="0"/>
              <a:t>游戏娱乐</a:t>
            </a:r>
            <a:endParaRPr lang="en-US" altLang="zh-CN" dirty="0"/>
          </a:p>
          <a:p>
            <a:pPr lvl="1"/>
            <a:r>
              <a:rPr lang="zh-CN" altLang="en-US" dirty="0"/>
              <a:t>电影，广告，直播等等。</a:t>
            </a:r>
            <a:endParaRPr lang="en-US" altLang="zh-CN" dirty="0"/>
          </a:p>
          <a:p>
            <a:pPr lvl="1"/>
            <a:endParaRPr lang="en-US" altLang="zh-CN" dirty="0"/>
          </a:p>
          <a:p>
            <a:r>
              <a:rPr lang="zh-CN" altLang="en-US" dirty="0"/>
              <a:t>目前市面上主流的虚拟现实设备有：</a:t>
            </a:r>
            <a:endParaRPr lang="en-US" altLang="zh-CN" dirty="0"/>
          </a:p>
          <a:p>
            <a:pPr marL="0" indent="0">
              <a:buNone/>
            </a:pPr>
            <a:r>
              <a:rPr lang="en-US" altLang="zh-CN" dirty="0"/>
              <a:t>	HTC </a:t>
            </a:r>
            <a:r>
              <a:rPr lang="en-US" altLang="zh-CN" dirty="0" err="1"/>
              <a:t>Vive</a:t>
            </a:r>
            <a:r>
              <a:rPr lang="en-US" altLang="zh-CN" dirty="0"/>
              <a:t>, Oculus Rift,</a:t>
            </a:r>
            <a:r>
              <a:rPr lang="zh-CN" altLang="en-US" dirty="0"/>
              <a:t> </a:t>
            </a:r>
            <a:r>
              <a:rPr lang="en-US" altLang="zh-CN" dirty="0"/>
              <a:t>PS</a:t>
            </a:r>
            <a:r>
              <a:rPr lang="zh-CN" altLang="en-US" dirty="0"/>
              <a:t> </a:t>
            </a:r>
            <a:r>
              <a:rPr lang="en-US" altLang="zh-CN" dirty="0"/>
              <a:t>VR</a:t>
            </a:r>
            <a:r>
              <a:rPr lang="zh-CN" altLang="en-US" dirty="0"/>
              <a:t>等。</a:t>
            </a:r>
          </a:p>
          <a:p>
            <a:endParaRPr lang="zh-CN" altLang="en-US" dirty="0"/>
          </a:p>
        </p:txBody>
      </p:sp>
      <p:pic>
        <p:nvPicPr>
          <p:cNvPr id="4" name="图片 3">
            <a:extLst>
              <a:ext uri="{FF2B5EF4-FFF2-40B4-BE49-F238E27FC236}">
                <a16:creationId xmlns:a16="http://schemas.microsoft.com/office/drawing/2014/main" id="{06D21482-C14B-49B9-B8C5-23013F010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spTree>
    <p:extLst>
      <p:ext uri="{BB962C8B-B14F-4D97-AF65-F5344CB8AC3E}">
        <p14:creationId xmlns:p14="http://schemas.microsoft.com/office/powerpoint/2010/main" val="2696519173"/>
      </p:ext>
    </p:extLst>
  </p:cSld>
  <p:clrMapOvr>
    <a:masterClrMapping/>
  </p:clrMapOvr>
  <mc:AlternateContent xmlns:mc="http://schemas.openxmlformats.org/markup-compatibility/2006" xmlns:p14="http://schemas.microsoft.com/office/powerpoint/2010/main">
    <mc:Choice Requires="p14">
      <p:transition spd="slow" p14:dur="2000" advTm="5216"/>
    </mc:Choice>
    <mc:Fallback xmlns="">
      <p:transition spd="slow" advTm="52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50D00-0532-4697-9431-8650C206E0A1}"/>
              </a:ext>
            </a:extLst>
          </p:cNvPr>
          <p:cNvSpPr>
            <a:spLocks noGrp="1"/>
          </p:cNvSpPr>
          <p:nvPr>
            <p:ph type="title"/>
          </p:nvPr>
        </p:nvSpPr>
        <p:spPr/>
        <p:txBody>
          <a:bodyPr/>
          <a:lstStyle/>
          <a:p>
            <a:r>
              <a:rPr lang="en-US" altLang="zh-CN" dirty="0"/>
              <a:t>HTC  Vive</a:t>
            </a:r>
            <a:endParaRPr lang="zh-CN" altLang="en-US" dirty="0"/>
          </a:p>
        </p:txBody>
      </p:sp>
      <p:sp>
        <p:nvSpPr>
          <p:cNvPr id="3" name="内容占位符 2">
            <a:extLst>
              <a:ext uri="{FF2B5EF4-FFF2-40B4-BE49-F238E27FC236}">
                <a16:creationId xmlns:a16="http://schemas.microsoft.com/office/drawing/2014/main" id="{A32D9825-255A-4382-9C4D-55F5A4FA9521}"/>
              </a:ext>
            </a:extLst>
          </p:cNvPr>
          <p:cNvSpPr>
            <a:spLocks noGrp="1"/>
          </p:cNvSpPr>
          <p:nvPr>
            <p:ph idx="1"/>
          </p:nvPr>
        </p:nvSpPr>
        <p:spPr/>
        <p:txBody>
          <a:bodyPr>
            <a:normAutofit/>
          </a:bodyPr>
          <a:lstStyle/>
          <a:p>
            <a:r>
              <a:rPr lang="en-US" altLang="zh-CN" sz="2400" b="1" dirty="0"/>
              <a:t>HTC Vive </a:t>
            </a:r>
            <a:r>
              <a:rPr lang="zh-CN" altLang="en-US" sz="2400" b="1" dirty="0"/>
              <a:t>：</a:t>
            </a:r>
            <a:r>
              <a:rPr lang="zh-CN" altLang="en-US" dirty="0"/>
              <a:t>由 </a:t>
            </a:r>
            <a:r>
              <a:rPr lang="en-US" altLang="zh-CN" dirty="0"/>
              <a:t>HTC </a:t>
            </a:r>
            <a:r>
              <a:rPr lang="zh-CN" altLang="en-US" dirty="0"/>
              <a:t>公司和 </a:t>
            </a:r>
            <a:r>
              <a:rPr lang="en-US" altLang="zh-CN" dirty="0"/>
              <a:t>Valve </a:t>
            </a:r>
            <a:r>
              <a:rPr lang="zh-CN" altLang="en-US" dirty="0"/>
              <a:t>公司合作在 </a:t>
            </a:r>
            <a:r>
              <a:rPr lang="en-US" altLang="zh-CN" dirty="0"/>
              <a:t>2016 </a:t>
            </a:r>
            <a:r>
              <a:rPr lang="zh-CN" altLang="en-US" dirty="0"/>
              <a:t>年推出的一款虚拟现实 硬件显示设备，它</a:t>
            </a:r>
            <a:r>
              <a:rPr lang="en-US" altLang="zh-CN" dirty="0"/>
              <a:t> </a:t>
            </a:r>
            <a:r>
              <a:rPr lang="zh-CN" altLang="en-US" dirty="0"/>
              <a:t>的主要特色是能进行较大范围的移动，而且具有低延时，高精 度的特点。</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sz="1800" dirty="0"/>
          </a:p>
        </p:txBody>
      </p:sp>
      <p:pic>
        <p:nvPicPr>
          <p:cNvPr id="4" name="图片 3">
            <a:extLst>
              <a:ext uri="{FF2B5EF4-FFF2-40B4-BE49-F238E27FC236}">
                <a16:creationId xmlns:a16="http://schemas.microsoft.com/office/drawing/2014/main" id="{D1585C6A-7DF7-4A2A-AEFD-87B8EC69F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513" y="0"/>
            <a:ext cx="2958487" cy="1176266"/>
          </a:xfrm>
          <a:prstGeom prst="rect">
            <a:avLst/>
          </a:prstGeom>
        </p:spPr>
      </p:pic>
      <p:pic>
        <p:nvPicPr>
          <p:cNvPr id="5" name="Picture 2" descr="âhtc viveâçå¾çæç´¢ç»æ">
            <a:extLst>
              <a:ext uri="{FF2B5EF4-FFF2-40B4-BE49-F238E27FC236}">
                <a16:creationId xmlns:a16="http://schemas.microsoft.com/office/drawing/2014/main" id="{EF40DC12-CF50-4A0A-A8B9-7192936F7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591" y="4189444"/>
            <a:ext cx="6530264" cy="28476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âhtc viveâçå¾çæç´¢ç»æ">
            <a:extLst>
              <a:ext uri="{FF2B5EF4-FFF2-40B4-BE49-F238E27FC236}">
                <a16:creationId xmlns:a16="http://schemas.microsoft.com/office/drawing/2014/main" id="{47F21DED-38D7-4BFC-B8C9-8BFDE42B0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4163" y="2239347"/>
            <a:ext cx="3607837" cy="25160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âhtc viveâçå¾çæç´¢ç»æ">
            <a:extLst>
              <a:ext uri="{FF2B5EF4-FFF2-40B4-BE49-F238E27FC236}">
                <a16:creationId xmlns:a16="http://schemas.microsoft.com/office/drawing/2014/main" id="{3055CD6D-5716-4300-8861-FFB46F9A70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3319" y="2239347"/>
            <a:ext cx="3404658" cy="255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904087"/>
      </p:ext>
    </p:extLst>
  </p:cSld>
  <p:clrMapOvr>
    <a:masterClrMapping/>
  </p:clrMapOvr>
  <mc:AlternateContent xmlns:mc="http://schemas.openxmlformats.org/markup-compatibility/2006" xmlns:p14="http://schemas.microsoft.com/office/powerpoint/2010/main">
    <mc:Choice Requires="p14">
      <p:transition spd="slow" p14:dur="2000" advTm="17565"/>
    </mc:Choice>
    <mc:Fallback xmlns="">
      <p:transition spd="slow" advTm="17565"/>
    </mc:Fallback>
  </mc:AlternateContent>
</p:sld>
</file>

<file path=ppt/theme/theme1.xml><?xml version="1.0" encoding="utf-8"?>
<a:theme xmlns:a="http://schemas.openxmlformats.org/drawingml/2006/main" name="框架">
  <a:themeElements>
    <a:clrScheme name="框架">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框架">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框架">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框架</Template>
  <TotalTime>966</TotalTime>
  <Words>1074</Words>
  <Application>Microsoft Office PowerPoint</Application>
  <PresentationFormat>宽屏</PresentationFormat>
  <Paragraphs>155</Paragraphs>
  <Slides>28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等线</vt:lpstr>
      <vt:lpstr>幼圆</vt:lpstr>
      <vt:lpstr>Bahnschrift</vt:lpstr>
      <vt:lpstr>Consolas</vt:lpstr>
      <vt:lpstr>Corbel</vt:lpstr>
      <vt:lpstr>Times New Roman</vt:lpstr>
      <vt:lpstr>Wingdings 2</vt:lpstr>
      <vt:lpstr>框架</vt:lpstr>
      <vt:lpstr>PowerPoint 演示文稿</vt:lpstr>
      <vt:lpstr>内容提纲：</vt:lpstr>
      <vt:lpstr>选题背景 与意义  </vt:lpstr>
      <vt:lpstr>选题背景 与意义</vt:lpstr>
      <vt:lpstr>关键技术及工具</vt:lpstr>
      <vt:lpstr>Vaa3D平台</vt:lpstr>
      <vt:lpstr>Vaa3D平台</vt:lpstr>
      <vt:lpstr>虚拟现实设备</vt:lpstr>
      <vt:lpstr>HTC  Vive</vt:lpstr>
      <vt:lpstr>基于虚拟现实的显示与交互系统</vt:lpstr>
      <vt:lpstr>系统设计目标</vt:lpstr>
      <vt:lpstr>系统设计架构</vt:lpstr>
      <vt:lpstr>系统功能 模块</vt:lpstr>
      <vt:lpstr>系统设计</vt:lpstr>
      <vt:lpstr>系统设计</vt:lpstr>
      <vt:lpstr>系统设计</vt:lpstr>
      <vt:lpstr>基于虚拟现实的智能交互方式</vt:lpstr>
      <vt:lpstr>传统重建的三种交互方式 </vt:lpstr>
      <vt:lpstr>Virtual Finger算法 </vt:lpstr>
      <vt:lpstr>Virtual Finger算法 </vt:lpstr>
      <vt:lpstr>改进的 Virtual Finger算法 </vt:lpstr>
      <vt:lpstr>改进的 Virtual Finger算法 </vt:lpstr>
      <vt:lpstr>系统展示</vt:lpstr>
      <vt:lpstr>系统展示</vt:lpstr>
      <vt:lpstr>研究中遇到即解决的问题</vt:lpstr>
      <vt:lpstr>结论与展望</vt:lpstr>
      <vt:lpstr>结论与展望</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zhi zhou</dc:creator>
  <cp:lastModifiedBy>zhi zhou</cp:lastModifiedBy>
  <cp:revision>454</cp:revision>
  <dcterms:created xsi:type="dcterms:W3CDTF">2018-06-03T06:18:23Z</dcterms:created>
  <dcterms:modified xsi:type="dcterms:W3CDTF">2018-06-08T05:52:43Z</dcterms:modified>
</cp:coreProperties>
</file>